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4322" r:id="rId2"/>
    <p:sldMasterId id="2147484334" r:id="rId3"/>
  </p:sldMasterIdLst>
  <p:notesMasterIdLst>
    <p:notesMasterId r:id="rId80"/>
  </p:notesMasterIdLst>
  <p:handoutMasterIdLst>
    <p:handoutMasterId r:id="rId81"/>
  </p:handoutMasterIdLst>
  <p:sldIdLst>
    <p:sldId id="392" r:id="rId4"/>
    <p:sldId id="395" r:id="rId5"/>
    <p:sldId id="396" r:id="rId6"/>
    <p:sldId id="397" r:id="rId7"/>
    <p:sldId id="420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21" r:id="rId18"/>
    <p:sldId id="422" r:id="rId19"/>
    <p:sldId id="423" r:id="rId20"/>
    <p:sldId id="424" r:id="rId21"/>
    <p:sldId id="425" r:id="rId22"/>
    <p:sldId id="412" r:id="rId23"/>
    <p:sldId id="416" r:id="rId24"/>
    <p:sldId id="417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450" r:id="rId50"/>
    <p:sldId id="451" r:id="rId51"/>
    <p:sldId id="452" r:id="rId52"/>
    <p:sldId id="453" r:id="rId53"/>
    <p:sldId id="454" r:id="rId54"/>
    <p:sldId id="455" r:id="rId55"/>
    <p:sldId id="456" r:id="rId56"/>
    <p:sldId id="457" r:id="rId57"/>
    <p:sldId id="458" r:id="rId58"/>
    <p:sldId id="459" r:id="rId59"/>
    <p:sldId id="460" r:id="rId60"/>
    <p:sldId id="461" r:id="rId61"/>
    <p:sldId id="462" r:id="rId62"/>
    <p:sldId id="463" r:id="rId63"/>
    <p:sldId id="464" r:id="rId64"/>
    <p:sldId id="465" r:id="rId65"/>
    <p:sldId id="466" r:id="rId66"/>
    <p:sldId id="467" r:id="rId67"/>
    <p:sldId id="468" r:id="rId68"/>
    <p:sldId id="469" r:id="rId69"/>
    <p:sldId id="470" r:id="rId70"/>
    <p:sldId id="471" r:id="rId71"/>
    <p:sldId id="472" r:id="rId72"/>
    <p:sldId id="473" r:id="rId73"/>
    <p:sldId id="474" r:id="rId74"/>
    <p:sldId id="475" r:id="rId75"/>
    <p:sldId id="476" r:id="rId76"/>
    <p:sldId id="477" r:id="rId77"/>
    <p:sldId id="478" r:id="rId78"/>
    <p:sldId id="479" r:id="rId79"/>
  </p:sldIdLst>
  <p:sldSz cx="9144000" cy="6858000" type="screen4x3"/>
  <p:notesSz cx="7077075" cy="9363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66"/>
    <a:srgbClr val="003300"/>
    <a:srgbClr val="FF6600"/>
    <a:srgbClr val="FF3399"/>
    <a:srgbClr val="86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04" y="-10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266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2292" y="-108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6.xml"/><Relationship Id="rId2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54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1613" y="0"/>
            <a:ext cx="3065462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94763"/>
            <a:ext cx="30654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1613" y="8894763"/>
            <a:ext cx="3065462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CAD18C0-88B7-B34F-82D5-8E234D0A7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54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1613" y="0"/>
            <a:ext cx="3065462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98563" y="703263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2975" y="4446588"/>
            <a:ext cx="5191125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4763"/>
            <a:ext cx="30654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1613" y="8894763"/>
            <a:ext cx="3065462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3" tIns="46967" rIns="93933" bIns="46967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906EC74-0E43-4142-8181-66907CC69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BBF6C03-A990-8442-9A3A-A2B3D6AAC1B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206500" y="709613"/>
            <a:ext cx="4664075" cy="3497262"/>
          </a:xfrm>
          <a:solidFill>
            <a:srgbClr val="FFFFFF"/>
          </a:solidFill>
          <a:ln/>
        </p:spPr>
      </p:sp>
      <p:sp>
        <p:nvSpPr>
          <p:cNvPr id="16387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754F3A8-8042-4C42-867E-889D4B5728D5}" type="slidenum">
              <a:rPr lang="en-US" sz="1200">
                <a:latin typeface="Arial" charset="0"/>
              </a:rPr>
              <a:pPr/>
              <a:t>11</a:t>
            </a:fld>
            <a:endParaRPr lang="en-US" sz="1200">
              <a:latin typeface="Arial" charset="0"/>
            </a:endParaRPr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3F0A5EE-84E4-AE4D-BF05-161E9C5453A0}" type="slidenum">
              <a:rPr lang="en-US" sz="1200">
                <a:latin typeface="Times New Roman" charset="0"/>
              </a:rPr>
              <a:pPr/>
              <a:t>12</a:t>
            </a:fld>
            <a:endParaRPr lang="en-US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E5D77A29-766D-3B44-AE4B-347D008B0D00}" type="slidenum">
              <a:rPr lang="en-US" sz="1200">
                <a:latin typeface="Arial" charset="0"/>
              </a:rPr>
              <a:pPr/>
              <a:t>13</a:t>
            </a:fld>
            <a:endParaRPr lang="en-US" sz="1200">
              <a:latin typeface="Arial" charset="0"/>
            </a:endParaRPr>
          </a:p>
        </p:txBody>
      </p:sp>
      <p:sp>
        <p:nvSpPr>
          <p:cNvPr id="39938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B02B1D18-D98D-5C4F-815B-231A75BB7B2D}" type="slidenum">
              <a:rPr lang="en-US" sz="1200">
                <a:latin typeface="Arial" charset="0"/>
              </a:rPr>
              <a:pPr/>
              <a:t>14</a:t>
            </a:fld>
            <a:endParaRPr lang="en-US" sz="1200">
              <a:latin typeface="Arial" charset="0"/>
            </a:endParaRPr>
          </a:p>
        </p:txBody>
      </p:sp>
      <p:sp>
        <p:nvSpPr>
          <p:cNvPr id="4198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lnSpc>
                <a:spcPct val="65000"/>
              </a:lnSpc>
            </a:pPr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E551213-9DAF-E246-905C-B2F83623BEDF}" type="slidenum">
              <a:rPr lang="en-US" sz="1200">
                <a:latin typeface="Arial" charset="0"/>
              </a:rPr>
              <a:pPr/>
              <a:t>15</a:t>
            </a:fld>
            <a:endParaRPr lang="en-US" sz="1200">
              <a:latin typeface="Arial" charset="0"/>
            </a:endParaRPr>
          </a:p>
        </p:txBody>
      </p:sp>
      <p:sp>
        <p:nvSpPr>
          <p:cNvPr id="4403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839E7A56-F836-2C44-B6F7-EF60615A326F}" type="slidenum">
              <a:rPr lang="en-US" sz="1200">
                <a:latin typeface="Arial" charset="0"/>
              </a:rPr>
              <a:pPr/>
              <a:t>16</a:t>
            </a:fld>
            <a:endParaRPr lang="en-US" sz="1200">
              <a:latin typeface="Arial" charset="0"/>
            </a:endParaRPr>
          </a:p>
        </p:txBody>
      </p:sp>
      <p:sp>
        <p:nvSpPr>
          <p:cNvPr id="46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3B829A3-F6F8-AA46-8099-40EE5C478C88}" type="slidenum">
              <a:rPr lang="en-US" sz="1200">
                <a:latin typeface="Arial" charset="0"/>
              </a:rPr>
              <a:pPr/>
              <a:t>17</a:t>
            </a:fld>
            <a:endParaRPr lang="en-US" sz="1200">
              <a:latin typeface="Arial" charset="0"/>
            </a:endParaRPr>
          </a:p>
        </p:txBody>
      </p:sp>
      <p:sp>
        <p:nvSpPr>
          <p:cNvPr id="48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5F03F23-2403-9546-9B8D-02147FE42F53}" type="slidenum">
              <a:rPr lang="en-US" sz="1200">
                <a:latin typeface="Arial" charset="0"/>
              </a:rPr>
              <a:pPr/>
              <a:t>18</a:t>
            </a:fld>
            <a:endParaRPr lang="en-US" sz="1200">
              <a:latin typeface="Arial" charset="0"/>
            </a:endParaRPr>
          </a:p>
        </p:txBody>
      </p:sp>
      <p:sp>
        <p:nvSpPr>
          <p:cNvPr id="50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4D1CEF5-7D89-314F-9082-D0292893AA3B}" type="slidenum">
              <a:rPr lang="en-US" sz="1200">
                <a:latin typeface="Arial" charset="0"/>
              </a:rPr>
              <a:pPr/>
              <a:t>19</a:t>
            </a:fld>
            <a:endParaRPr lang="en-US" sz="1200">
              <a:latin typeface="Arial" charset="0"/>
            </a:endParaRPr>
          </a:p>
        </p:txBody>
      </p:sp>
      <p:sp>
        <p:nvSpPr>
          <p:cNvPr id="52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BA4FF83-52A6-CB4E-BFD5-E4824E29A94A}" type="slidenum">
              <a:rPr lang="en-US" sz="1200">
                <a:latin typeface="Arial" charset="0"/>
              </a:rPr>
              <a:pPr/>
              <a:t>20</a:t>
            </a:fld>
            <a:endParaRPr lang="en-US" sz="1200">
              <a:latin typeface="Arial" charset="0"/>
            </a:endParaRPr>
          </a:p>
        </p:txBody>
      </p:sp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9FF6484-D31F-1949-8EA0-50F4610CA628}" type="slidenum">
              <a:rPr lang="en-US" sz="1200">
                <a:latin typeface="Arial" charset="0"/>
              </a:rPr>
              <a:pPr/>
              <a:t>2</a:t>
            </a:fld>
            <a:endParaRPr lang="en-US" sz="1200">
              <a:latin typeface="Arial" charset="0"/>
            </a:endParaRPr>
          </a:p>
        </p:txBody>
      </p:sp>
      <p:sp>
        <p:nvSpPr>
          <p:cNvPr id="18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9E3CFFBC-33D2-994A-AFCF-3C6B8E45EEFC}" type="slidenum">
              <a:rPr lang="en-US" sz="1200">
                <a:latin typeface="Arial" charset="0"/>
              </a:rPr>
              <a:pPr/>
              <a:t>21</a:t>
            </a:fld>
            <a:endParaRPr lang="en-US" sz="1200">
              <a:latin typeface="Arial" charset="0"/>
            </a:endParaRPr>
          </a:p>
        </p:txBody>
      </p:sp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8E3D336-7EBC-5845-BCF6-E062094543E7}" type="slidenum">
              <a:rPr lang="en-US" sz="1200">
                <a:latin typeface="Arial" charset="0"/>
              </a:rPr>
              <a:pPr/>
              <a:t>22</a:t>
            </a:fld>
            <a:endParaRPr lang="en-US" sz="1200">
              <a:latin typeface="Arial" charset="0"/>
            </a:endParaRPr>
          </a:p>
        </p:txBody>
      </p:sp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latin typeface="Times" charset="0"/>
                <a:ea typeface="MS PGothic" charset="0"/>
              </a:rPr>
              <a:t>90% of traffic on mobile is app based</a:t>
            </a:r>
          </a:p>
        </p:txBody>
      </p:sp>
      <p:sp>
        <p:nvSpPr>
          <p:cNvPr id="143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C2A95A3-F4A2-D145-9DE7-78EDE0058D73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23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Biggest challenge will getting those first 5k users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Chicken and the egg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In these plays… key to provide value to your early users!! 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Market Place: Often geo</a:t>
            </a:r>
          </a:p>
          <a:p>
            <a:r>
              <a:rPr lang="en-US">
                <a:latin typeface="Times" charset="0"/>
                <a:ea typeface="MS PGothic" charset="0"/>
              </a:rPr>
              <a:t>Social Play: Small groups (twitter – company, facebook – harvard)</a:t>
            </a:r>
          </a:p>
          <a:p>
            <a:r>
              <a:rPr lang="en-US">
                <a:latin typeface="Times" charset="0"/>
                <a:ea typeface="MS PGothic" charset="0"/>
              </a:rPr>
              <a:t>UGC: Can you seed the data?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Market Place: Ebay, Craigslist, etc.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Social: Facebook, Thumb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UGC: GasBuddy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4D19B5B-FD88-DF43-B129-9D295CA52ACA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25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5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Walk through example on in EPL how we went from a name =&gt; club =&gt; logos of a club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This is a iterative process!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Resources:</a:t>
            </a:r>
          </a:p>
          <a:p>
            <a:r>
              <a:rPr lang="en-US">
                <a:latin typeface="Times" charset="0"/>
                <a:ea typeface="MS PGothic" charset="0"/>
              </a:rPr>
              <a:t>Google Website Optimizer</a:t>
            </a:r>
          </a:p>
          <a:p>
            <a:r>
              <a:rPr lang="en-US">
                <a:latin typeface="Times" charset="0"/>
                <a:ea typeface="MS PGothic" charset="0"/>
              </a:rPr>
              <a:t>ABTests.com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You can spend 99% of the time on downstream experience… but doesn’t matter if users never get there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935F88D-F769-A346-8658-D8975C1A2446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26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Ask audience if know any other tools they like??</a:t>
            </a:r>
          </a:p>
        </p:txBody>
      </p:sp>
      <p:sp>
        <p:nvSpPr>
          <p:cNvPr id="146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42BA84E-E522-794A-9A73-26BA1C321EA0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28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It’s a complicated &amp; vast space… will do my best to simplify it</a:t>
            </a:r>
          </a:p>
        </p:txBody>
      </p:sp>
      <p:sp>
        <p:nvSpPr>
          <p:cNvPr id="147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C075B24-11EB-3749-9813-3779DF652D43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Get definition of LTV</a:t>
            </a:r>
          </a:p>
        </p:txBody>
      </p:sp>
      <p:sp>
        <p:nvSpPr>
          <p:cNvPr id="148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66EEF6C-C8D6-194D-9A7A-E4AF588B54A1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Ask audience what percent of people in class click on search ads?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-- 6% of all search results are paid</a:t>
            </a:r>
          </a:p>
          <a:p>
            <a:r>
              <a:rPr lang="en-US">
                <a:latin typeface="Times" charset="0"/>
                <a:ea typeface="MS PGothic" charset="0"/>
              </a:rPr>
              <a:t>… women (53%) click then men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Revenue per user/year (international)</a:t>
            </a:r>
          </a:p>
          <a:p>
            <a:r>
              <a:rPr lang="en-US">
                <a:latin typeface="Times" charset="0"/>
                <a:ea typeface="MS PGothic" charset="0"/>
              </a:rPr>
              <a:t>-- Google: $10</a:t>
            </a:r>
          </a:p>
          <a:p>
            <a:r>
              <a:rPr lang="en-US">
                <a:latin typeface="Times" charset="0"/>
                <a:ea typeface="MS PGothic" charset="0"/>
              </a:rPr>
              <a:t>-- Yahoo: $1.81</a:t>
            </a:r>
          </a:p>
          <a:p>
            <a:r>
              <a:rPr lang="en-US">
                <a:latin typeface="Times" charset="0"/>
                <a:ea typeface="MS PGothic" charset="0"/>
              </a:rPr>
              <a:t>-- LinkedIn: $1.53</a:t>
            </a:r>
          </a:p>
          <a:p>
            <a:r>
              <a:rPr lang="en-US">
                <a:latin typeface="Times" charset="0"/>
                <a:ea typeface="MS PGothic" charset="0"/>
              </a:rPr>
              <a:t>-- Facebook: $1.63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Revenue per user/year (US)</a:t>
            </a:r>
          </a:p>
          <a:p>
            <a:r>
              <a:rPr lang="en-US">
                <a:latin typeface="Times" charset="0"/>
                <a:ea typeface="MS PGothic" charset="0"/>
              </a:rPr>
              <a:t>-- Google $29.95</a:t>
            </a:r>
          </a:p>
          <a:p>
            <a:r>
              <a:rPr lang="en-US">
                <a:latin typeface="Times" charset="0"/>
                <a:ea typeface="MS PGothic" charset="0"/>
              </a:rPr>
              <a:t>-- LinkedIn: $8.79</a:t>
            </a:r>
          </a:p>
          <a:p>
            <a:r>
              <a:rPr lang="en-US">
                <a:latin typeface="Times" charset="0"/>
                <a:ea typeface="MS PGothic" charset="0"/>
              </a:rPr>
              <a:t>-- Facebook: $6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Top categories: </a:t>
            </a:r>
          </a:p>
          <a:p>
            <a:r>
              <a:rPr lang="en-US">
                <a:latin typeface="Times" charset="0"/>
                <a:ea typeface="MS PGothic" charset="0"/>
              </a:rPr>
              <a:t>Insurance ($54 max CPC), </a:t>
            </a:r>
          </a:p>
          <a:p>
            <a:r>
              <a:rPr lang="en-US">
                <a:latin typeface="Times" charset="0"/>
                <a:ea typeface="MS PGothic" charset="0"/>
              </a:rPr>
              <a:t>Loans ($44), </a:t>
            </a:r>
          </a:p>
          <a:p>
            <a:r>
              <a:rPr lang="en-US">
                <a:latin typeface="Times" charset="0"/>
                <a:ea typeface="MS PGothic" charset="0"/>
              </a:rPr>
              <a:t>Mortgage ($47.12)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Top keywords:</a:t>
            </a:r>
          </a:p>
          <a:p>
            <a:r>
              <a:rPr lang="en-US">
                <a:latin typeface="Times" charset="0"/>
                <a:ea typeface="MS PGothic" charset="0"/>
              </a:rPr>
              <a:t>Insurance: $54</a:t>
            </a:r>
          </a:p>
          <a:p>
            <a:r>
              <a:rPr lang="en-US">
                <a:latin typeface="Times" charset="0"/>
                <a:ea typeface="MS PGothic" charset="0"/>
              </a:rPr>
              <a:t>Loans: $44</a:t>
            </a:r>
          </a:p>
          <a:p>
            <a:r>
              <a:rPr lang="en-US">
                <a:latin typeface="Times" charset="0"/>
                <a:ea typeface="MS PGothic" charset="0"/>
              </a:rPr>
              <a:t>Mortgage: $47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State Farm spent $43m last year, paying $43 for “self-employed health insurance”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Ask audience how much Google makes per user/year? (fun question)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Talk through platforms to help create ads:</a:t>
            </a:r>
          </a:p>
          <a:p>
            <a:r>
              <a:rPr lang="en-US">
                <a:latin typeface="Times" charset="0"/>
                <a:ea typeface="MS PGothic" charset="0"/>
              </a:rPr>
              <a:t>AdWords, Efficient Frontier, Trada, etc.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39E544B-16E8-3D4D-84A5-C747F3337CE6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32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Facebook average CTR = 0.05% (1 in 2000)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Average cost is $0.25 / CPM 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Facebook has served more impression on mobile than than desktop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FB #1 ($3.28b), Google #2 ($3b), Yahoo $1.2b</a:t>
            </a: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0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B2D1111-DF60-B74C-A2AD-A126870D6AAA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33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46058AA-8D00-CB4F-91BD-E813A1B7E784}" type="slidenum">
              <a:rPr lang="en-US" sz="1200">
                <a:latin typeface="Arial" charset="0"/>
              </a:rPr>
              <a:pPr/>
              <a:t>3</a:t>
            </a:fld>
            <a:endParaRPr lang="en-US" sz="1200">
              <a:latin typeface="Arial" charset="0"/>
            </a:endParaRPr>
          </a:p>
        </p:txBody>
      </p:sp>
      <p:sp>
        <p:nvSpPr>
          <p:cNvPr id="20482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1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88 % of search result pages are organic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Talk high level of SEO (pagerank). Strategies that can work for your business (i.e. attacking the tail), doesn’t make sense for all businesses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Google panda update: attacked ‘thin’ sites. Content farms hurt (i.e. Panda)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1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A5BA570D-EAB7-1044-B375-483E9CE8981B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8313" eaLnBrk="1" hangingPunct="1">
              <a:spcBef>
                <a:spcPct val="0"/>
              </a:spcBef>
            </a:pPr>
            <a:r>
              <a:rPr lang="en-US">
                <a:latin typeface="Times" charset="0"/>
                <a:ea typeface="MS PGothic" charset="0"/>
              </a:rPr>
              <a:t>63% of apps found via app store search / browsing</a:t>
            </a:r>
          </a:p>
          <a:p>
            <a:pPr defTabSz="468313"/>
            <a:r>
              <a:rPr lang="en-US">
                <a:latin typeface="Times" charset="0"/>
                <a:ea typeface="MS PGothic" charset="0"/>
              </a:rPr>
              <a:t>http://techcrunch.com/2013/04/17/forrester-app-discovery-report/</a:t>
            </a: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r>
              <a:rPr lang="en-US">
                <a:latin typeface="Times" charset="0"/>
                <a:ea typeface="MS PGothic" charset="0"/>
              </a:rPr>
              <a:t>Main Factors</a:t>
            </a:r>
          </a:p>
          <a:p>
            <a:pPr defTabSz="468313"/>
            <a:r>
              <a:rPr lang="en-US">
                <a:latin typeface="Times" charset="0"/>
                <a:ea typeface="MS PGothic" charset="0"/>
              </a:rPr>
              <a:t>Title</a:t>
            </a: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r>
              <a:rPr lang="en-US">
                <a:latin typeface="Times" charset="0"/>
                <a:ea typeface="MS PGothic" charset="0"/>
              </a:rPr>
              <a:t>Tapjoy – Other paid networks</a:t>
            </a: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r>
              <a:rPr lang="en-US">
                <a:latin typeface="Times" charset="0"/>
                <a:ea typeface="MS PGothic" charset="0"/>
              </a:rPr>
              <a:t>Appgratis – paid sure, get you to the top</a:t>
            </a: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endParaRPr lang="en-US">
              <a:latin typeface="Times" charset="0"/>
              <a:ea typeface="MS PGothic" charset="0"/>
            </a:endParaRPr>
          </a:p>
          <a:p>
            <a:pPr defTabSz="468313"/>
            <a:r>
              <a:rPr lang="en-US">
                <a:latin typeface="Times" charset="0"/>
                <a:ea typeface="MS PGothic" charset="0"/>
              </a:rPr>
              <a:t>Mobile App usage: 89% in Apps, 11% in Browser</a:t>
            </a:r>
          </a:p>
          <a:p>
            <a:pPr defTabSz="468313"/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2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3BDF8CC-97EE-084E-8591-B87AFAA4F792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3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8313" eaLnBrk="1" hangingPunct="1">
              <a:spcBef>
                <a:spcPct val="0"/>
              </a:spcBef>
            </a:pPr>
            <a:r>
              <a:rPr lang="en-US">
                <a:latin typeface="Times" charset="0"/>
                <a:ea typeface="MS PGothic" charset="0"/>
              </a:rPr>
              <a:t>It’s free and effective!! … but really hard</a:t>
            </a:r>
          </a:p>
          <a:p>
            <a:pPr defTabSz="468313" eaLnBrk="1" hangingPunct="1">
              <a:spcBef>
                <a:spcPct val="0"/>
              </a:spcBef>
            </a:pPr>
            <a:endParaRPr lang="en-US">
              <a:latin typeface="Times" charset="0"/>
              <a:ea typeface="MS PGothic" charset="0"/>
            </a:endParaRPr>
          </a:p>
          <a:p>
            <a:pPr defTabSz="468313" eaLnBrk="1" hangingPunct="1">
              <a:spcBef>
                <a:spcPct val="0"/>
              </a:spcBef>
            </a:pPr>
            <a:r>
              <a:rPr lang="en-US">
                <a:latin typeface="Times" charset="0"/>
                <a:ea typeface="MS PGothic" charset="0"/>
              </a:rPr>
              <a:t>‘cycle time’ important!!</a:t>
            </a:r>
          </a:p>
          <a:p>
            <a:pPr defTabSz="468313" eaLnBrk="1" hangingPunct="1">
              <a:spcBef>
                <a:spcPct val="0"/>
              </a:spcBef>
            </a:pPr>
            <a:endParaRPr lang="en-US">
              <a:latin typeface="Times" charset="0"/>
              <a:ea typeface="MS PGothic" charset="0"/>
            </a:endParaRPr>
          </a:p>
          <a:p>
            <a:pPr defTabSz="468313" eaLnBrk="1" hangingPunct="1">
              <a:spcBef>
                <a:spcPct val="0"/>
              </a:spcBef>
            </a:pPr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3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A232DC58-7C9F-2542-A4EA-557BBE9517AF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36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Go through good and bad examples of push</a:t>
            </a: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4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E10B3D3-98E9-4C4B-BA76-7316CD1F8F31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Hire a PR agency? Go through the big launch and fail? Talk about pros/cons of press embargos, what press is looking for, etc.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Examples of good press, etc.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4CCD7A6-5C2C-704C-B63F-58E88D9FFF83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Talk about the new role thrown around the valley ‘Growth Hacker’</a:t>
            </a:r>
          </a:p>
          <a:p>
            <a:endParaRPr lang="en-US">
              <a:latin typeface="Times" charset="0"/>
              <a:ea typeface="MS PGothic" charset="0"/>
            </a:endParaRPr>
          </a:p>
          <a:p>
            <a:r>
              <a:rPr lang="en-US">
                <a:latin typeface="Times" charset="0"/>
                <a:ea typeface="MS PGothic" charset="0"/>
              </a:rPr>
              <a:t>Talk about how whoever moved the fastest on the Facebook platform won and all the cool examples there</a:t>
            </a:r>
          </a:p>
        </p:txBody>
      </p:sp>
      <p:sp>
        <p:nvSpPr>
          <p:cNvPr id="156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B1EA95E-0219-DA47-A846-CCCDA5392271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39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Ask class what other ones</a:t>
            </a: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4B1DB8B-980C-2143-9E7D-6124AA09BCAF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41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8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B4AF09F-0215-494C-ACB5-CAD70FD835A8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42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latin typeface="Times" charset="0"/>
                <a:ea typeface="MS PGothic" charset="0"/>
              </a:rPr>
              <a:t>Must for B2B</a:t>
            </a: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0449268-F578-6E4C-98B4-583D7573C13F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43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Ask class what other ones</a:t>
            </a: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ED0FB9B-AF3B-594F-BE22-0BD56B0AC8F2}" type="slidenum">
              <a:rPr lang="en-US" sz="1200">
                <a:solidFill>
                  <a:srgbClr val="000000"/>
                </a:solidFill>
                <a:latin typeface="Calibri" charset="0"/>
              </a:rPr>
              <a:pPr/>
              <a:t>45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886CD1D4-168F-A54B-96CD-4BFDAA444322}" type="slidenum">
              <a:rPr lang="en-US" sz="1200">
                <a:latin typeface="Arial" charset="0"/>
              </a:rPr>
              <a:pPr/>
              <a:t>4</a:t>
            </a:fld>
            <a:endParaRPr lang="en-US" sz="1200">
              <a:latin typeface="Arial" charset="0"/>
            </a:endParaRPr>
          </a:p>
        </p:txBody>
      </p:sp>
      <p:sp>
        <p:nvSpPr>
          <p:cNvPr id="22530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ACE49199-1D32-FC47-8CDE-3728D7E58C22}" type="slidenum">
              <a:rPr lang="en-US" sz="1200">
                <a:solidFill>
                  <a:srgbClr val="000000"/>
                </a:solidFill>
              </a:rPr>
              <a:pPr/>
              <a:t>46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F61E02A-C0E4-E540-A827-832EB17A486E}" type="slidenum">
              <a:rPr lang="en-US" sz="1200">
                <a:solidFill>
                  <a:srgbClr val="000000"/>
                </a:solidFill>
              </a:rPr>
              <a:pPr/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3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943B76F4-8022-3243-8305-FF506004E1E5}" type="slidenum">
              <a:rPr lang="en-US" sz="1200">
                <a:solidFill>
                  <a:srgbClr val="000000"/>
                </a:solidFill>
              </a:rPr>
              <a:pPr/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Battery vendors presently opportunistic as they are having a hard time to sell their existing capacity</a:t>
            </a:r>
          </a:p>
          <a:p>
            <a:r>
              <a:rPr lang="en-US">
                <a:latin typeface="Times" charset="0"/>
                <a:ea typeface="MS PGothic" charset="0"/>
              </a:rPr>
              <a:t>Bauer also opportunistic, we get access to new shuttle bus markets where he knows a lot of the players </a:t>
            </a:r>
          </a:p>
          <a:p>
            <a:r>
              <a:rPr lang="en-US">
                <a:latin typeface="Times" charset="0"/>
                <a:ea typeface="MS PGothic" charset="0"/>
              </a:rPr>
              <a:t>Detroit Chassis is a strategic partner, high value to both sides, have great relationships with suppliers like Ford</a:t>
            </a:r>
          </a:p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4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80CAEBB-08D8-914E-ABA4-D1CD4E9BDA0A}" type="slidenum">
              <a:rPr lang="en-US" sz="1200">
                <a:solidFill>
                  <a:srgbClr val="000000"/>
                </a:solidFill>
              </a:rPr>
              <a:pPr/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5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5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F2E8681-5A0B-064D-AE1F-CD5D2141EAA8}" type="slidenum">
              <a:rPr lang="en-US" sz="1200">
                <a:solidFill>
                  <a:srgbClr val="000000"/>
                </a:solidFill>
              </a:rPr>
              <a:pPr/>
              <a:t>50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6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10EF719-358B-1848-91FC-A7AF81266F96}" type="slidenum">
              <a:rPr lang="en-US" sz="1200">
                <a:solidFill>
                  <a:srgbClr val="000000"/>
                </a:solidFill>
              </a:rPr>
              <a:pPr/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7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DFBF73A-4265-5B4D-877A-79928A186FAA}" type="slidenum">
              <a:rPr lang="en-US" sz="1200">
                <a:solidFill>
                  <a:srgbClr val="000000"/>
                </a:solidFill>
              </a:rPr>
              <a:pPr/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ADDFE85-A359-2146-82EE-34408CFBB5EA}" type="slidenum">
              <a:rPr lang="en-US" sz="1200">
                <a:solidFill>
                  <a:srgbClr val="000000"/>
                </a:solidFill>
              </a:rPr>
              <a:pPr/>
              <a:t>53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69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C238312-3D72-F241-B53D-65115C4864A9}" type="slidenum">
              <a:rPr lang="en-US" sz="1200">
                <a:solidFill>
                  <a:srgbClr val="000000"/>
                </a:solidFill>
              </a:rPr>
              <a:pPr/>
              <a:t>54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03C367C-3F19-EE43-AE98-2FD63E4B2FEA}" type="slidenum">
              <a:rPr lang="en-US" sz="1200">
                <a:solidFill>
                  <a:srgbClr val="000000"/>
                </a:solidFill>
              </a:rPr>
              <a:pPr/>
              <a:t>55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03A0946-E8EE-A444-B02B-9F0F0A01161A}" type="slidenum">
              <a:rPr lang="en-US" sz="1200">
                <a:latin typeface="Arial" charset="0"/>
              </a:rPr>
              <a:pPr/>
              <a:t>6</a:t>
            </a:fld>
            <a:endParaRPr lang="en-US" sz="1200">
              <a:latin typeface="Arial" charset="0"/>
            </a:endParaRPr>
          </a:p>
        </p:txBody>
      </p:sp>
      <p:sp>
        <p:nvSpPr>
          <p:cNvPr id="25602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2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A859277C-5899-9542-BEB5-C6CE3B3C7E3A}" type="slidenum">
              <a:rPr lang="en-US" sz="1200">
                <a:solidFill>
                  <a:srgbClr val="000000"/>
                </a:solidFill>
              </a:rPr>
              <a:pPr/>
              <a:t>56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9D6B830-B0DC-5A4C-ACB8-A2F54FE2F62B}" type="slidenum">
              <a:rPr lang="en-US" sz="1200">
                <a:solidFill>
                  <a:srgbClr val="000000"/>
                </a:solidFill>
              </a:rPr>
              <a:pPr/>
              <a:t>57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4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7F4672F-5FFF-EB4E-AB36-386FC6AECB8C}" type="slidenum">
              <a:rPr lang="en-US" sz="1200">
                <a:solidFill>
                  <a:srgbClr val="000000"/>
                </a:solidFill>
              </a:rPr>
              <a:pPr/>
              <a:t>58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5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3D92A02-3B9A-4A4D-BCE9-2377DD08E183}" type="slidenum">
              <a:rPr lang="en-US" sz="1200">
                <a:solidFill>
                  <a:srgbClr val="000000"/>
                </a:solidFill>
              </a:rPr>
              <a:pPr/>
              <a:t>59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6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B40EFB34-8F9B-1F47-B1A9-881F4C9677BB}" type="slidenum">
              <a:rPr lang="en-US" sz="1200">
                <a:solidFill>
                  <a:srgbClr val="000000"/>
                </a:solidFill>
              </a:rPr>
              <a:pPr/>
              <a:t>60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7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BB7306A4-FED5-5E4B-B580-02B7C6CC2FD2}" type="slidenum">
              <a:rPr lang="en-US" sz="1200">
                <a:solidFill>
                  <a:srgbClr val="000000"/>
                </a:solidFill>
              </a:rPr>
              <a:pPr/>
              <a:t>61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8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817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E9C61017-AEAB-664D-BEAB-04D0E30BD96B}" type="slidenum">
              <a:rPr lang="en-US" sz="1200">
                <a:solidFill>
                  <a:srgbClr val="000000"/>
                </a:solidFill>
              </a:rPr>
              <a:pPr/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792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EACA4A5-DF23-CA40-8BA0-62C219BC653C}" type="slidenum">
              <a:rPr lang="en-US" sz="1200">
                <a:solidFill>
                  <a:srgbClr val="000000"/>
                </a:solidFill>
              </a:rPr>
              <a:pPr/>
              <a:t>63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02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0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8C72B30-B3A0-964B-8713-4AA9BD823EA7}" type="slidenum">
              <a:rPr lang="en-US" sz="1200">
                <a:solidFill>
                  <a:srgbClr val="000000"/>
                </a:solidFill>
              </a:rPr>
              <a:pPr/>
              <a:t>64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A403811-F4C5-1846-A694-8582EBFD9C35}" type="slidenum">
              <a:rPr lang="en-US" sz="1200">
                <a:solidFill>
                  <a:srgbClr val="000000"/>
                </a:solidFill>
              </a:rPr>
              <a:pPr/>
              <a:t>65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B1BA8AD8-C55E-894F-B239-9D8A952B9D00}" type="slidenum">
              <a:rPr lang="en-US" sz="1200">
                <a:latin typeface="Arial" charset="0"/>
              </a:rPr>
              <a:pPr/>
              <a:t>7</a:t>
            </a:fld>
            <a:endParaRPr lang="en-US" sz="1200">
              <a:latin typeface="Arial" charset="0"/>
            </a:endParaRPr>
          </a:p>
        </p:txBody>
      </p:sp>
      <p:sp>
        <p:nvSpPr>
          <p:cNvPr id="276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2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2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342636B-B09B-F946-AED5-482935E568C5}" type="slidenum">
              <a:rPr lang="en-US" sz="1200">
                <a:solidFill>
                  <a:srgbClr val="000000"/>
                </a:solidFill>
              </a:rPr>
              <a:pPr/>
              <a:t>66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3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3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59F1836-9D84-5D4A-B5B4-AD668708D780}" type="slidenum">
              <a:rPr lang="en-US" sz="1200">
                <a:solidFill>
                  <a:srgbClr val="000000"/>
                </a:solidFill>
              </a:rPr>
              <a:pPr/>
              <a:t>67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4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7583219-72F8-0448-BF6F-C5A0FE5C09C6}" type="slidenum">
              <a:rPr lang="en-US" sz="1200">
                <a:solidFill>
                  <a:srgbClr val="000000"/>
                </a:solidFill>
              </a:rPr>
              <a:pPr/>
              <a:t>68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5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3469C5E-D528-CA47-958B-512FE9740A53}" type="slidenum">
              <a:rPr lang="en-US" sz="1200">
                <a:solidFill>
                  <a:srgbClr val="000000"/>
                </a:solidFill>
              </a:rPr>
              <a:pPr/>
              <a:t>69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6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D06FCDF-34FB-CE4F-9AAF-6F8C72199E50}" type="slidenum">
              <a:rPr lang="en-US" sz="1200">
                <a:solidFill>
                  <a:srgbClr val="000000"/>
                </a:solidFill>
              </a:rPr>
              <a:pPr/>
              <a:t>70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73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73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5F57835-1914-4842-BE93-BA41E6ADC4A7}" type="slidenum">
              <a:rPr lang="en-US" sz="1200">
                <a:solidFill>
                  <a:srgbClr val="000000"/>
                </a:solidFill>
              </a:rPr>
              <a:pPr/>
              <a:t>71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188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57C10AD-4D79-6144-BD0C-D1800837E43E}" type="slidenum">
              <a:rPr lang="en-US" sz="1200">
                <a:solidFill>
                  <a:srgbClr val="000000"/>
                </a:solidFill>
              </a:rPr>
              <a:pPr/>
              <a:t>72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8BA56D3-D4C3-D844-8B29-3E83D2D4031A}" type="slidenum">
              <a:rPr lang="en-US" sz="1200">
                <a:latin typeface="Arial" charset="0"/>
              </a:rPr>
              <a:pPr/>
              <a:t>8</a:t>
            </a:fld>
            <a:endParaRPr lang="en-US" sz="1200">
              <a:latin typeface="Arial" charset="0"/>
            </a:endParaRPr>
          </a:p>
        </p:txBody>
      </p:sp>
      <p:sp>
        <p:nvSpPr>
          <p:cNvPr id="296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1854B9E-51DE-E848-9A03-848D124E4FEA}" type="slidenum">
              <a:rPr lang="en-US" sz="1200">
                <a:latin typeface="Arial" charset="0"/>
              </a:rPr>
              <a:pPr/>
              <a:t>9</a:t>
            </a:fld>
            <a:endParaRPr lang="en-US" sz="1200">
              <a:latin typeface="Arial" charset="0"/>
            </a:endParaRPr>
          </a:p>
        </p:txBody>
      </p:sp>
      <p:sp>
        <p:nvSpPr>
          <p:cNvPr id="3174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96975" y="701675"/>
            <a:ext cx="4681538" cy="3509963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449763"/>
            <a:ext cx="5191125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7F368DF-849B-C94D-90EF-B85574CE0D8F}" type="slidenum">
              <a:rPr lang="en-US" sz="1200">
                <a:latin typeface="Arial" charset="0"/>
              </a:rPr>
              <a:pPr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337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Cl-p2-11-s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2"/>
          <a:stretch>
            <a:fillRect/>
          </a:stretch>
        </p:blipFill>
        <p:spPr bwMode="auto">
          <a:xfrm>
            <a:off x="0" y="622300"/>
            <a:ext cx="1211263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31017-008-sm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"/>
          <a:stretch>
            <a:fillRect/>
          </a:stretch>
        </p:blipFill>
        <p:spPr bwMode="auto">
          <a:xfrm>
            <a:off x="1265238" y="615950"/>
            <a:ext cx="1173162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67" r="2762" b="1639"/>
          <a:stretch>
            <a:fillRect/>
          </a:stretch>
        </p:blipFill>
        <p:spPr bwMode="auto">
          <a:xfrm>
            <a:off x="2511425" y="622300"/>
            <a:ext cx="10937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2715" r="2373" b="2263"/>
          <a:stretch>
            <a:fillRect/>
          </a:stretch>
        </p:blipFill>
        <p:spPr bwMode="auto">
          <a:xfrm>
            <a:off x="3713163" y="622300"/>
            <a:ext cx="1087437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0" y="2286000"/>
            <a:ext cx="4800600" cy="0"/>
          </a:xfrm>
          <a:prstGeom prst="line">
            <a:avLst/>
          </a:prstGeom>
          <a:noFill/>
          <a:ln w="635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12" descr="SCPD_AnnGuideFlyer_Lockup_0306-hr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55"/>
          <a:stretch>
            <a:fillRect/>
          </a:stretch>
        </p:blipFill>
        <p:spPr bwMode="auto">
          <a:xfrm>
            <a:off x="3778250" y="5984875"/>
            <a:ext cx="48006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3048000"/>
            <a:ext cx="7772400" cy="1143000"/>
          </a:xfrm>
        </p:spPr>
        <p:txBody>
          <a:bodyPr/>
          <a:lstStyle>
            <a:lvl1pPr algn="r">
              <a:defRPr sz="3600">
                <a:latin typeface="Arial Narrow" pitchFamily="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4495800"/>
            <a:ext cx="6400800" cy="685800"/>
          </a:xfrm>
        </p:spPr>
        <p:txBody>
          <a:bodyPr/>
          <a:lstStyle>
            <a:lvl1pPr algn="r">
              <a:defRPr sz="2000">
                <a:latin typeface="Arial Narrow" pitchFamily="1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044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F4DA3F-91DE-A448-9BCE-87465C14C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0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47650"/>
            <a:ext cx="1943100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47650"/>
            <a:ext cx="5676900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3BE6E2-2D8F-864F-94A6-2D0EAAC68C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70A57057-8B6D-E740-9B7C-A79D209207F3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6ECE09F-1C68-5D41-A277-7BEDB58869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5766DF5-9C47-7942-8731-8F181612DC54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060B925-274E-104D-9F34-2C6D22C60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2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C73F5C9-C11D-2B42-8388-EC47716789CB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6E4F032-A3FE-8A4C-A237-512EA8AE1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26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D10EA4E-CDE5-E94C-AE89-8BCD4F956FA5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605025B-B04F-664B-81FB-930FDF4F4C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6B01D4A-D80F-884E-B6D9-E1A5947640F7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B46AB7C2-0FC2-E443-BBAB-F0C06EDFF5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69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35018CD7-20B6-2646-9291-76AB0E8237B0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CAF625C-8EA4-234B-B9B3-93DEEAC2F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96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74052E2B-E8F9-2448-9DE4-1F29A86C6016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4B8AD50-FAB9-D944-89BB-FDA9ADD0C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2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2B9E65C-3614-6A4A-AF44-25BE06557A76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8087EEB-2DED-0242-894D-78766F7047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3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0" y="6477000"/>
            <a:ext cx="426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800" smtClean="0">
                <a:latin typeface="Arial" charset="0"/>
              </a:rPr>
              <a:t/>
            </a:r>
            <a:br>
              <a:rPr lang="en-US" sz="800" smtClean="0">
                <a:latin typeface="Arial" charset="0"/>
              </a:rPr>
            </a:br>
            <a:r>
              <a:rPr lang="en-US" sz="800" smtClean="0">
                <a:latin typeface="Arial" charset="0"/>
              </a:rPr>
              <a:t>Copyright © 2010 Stanford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B6E7D6-5C2C-0244-8BDD-102253267A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39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70F2D423-DCC0-0045-A9AF-F17910881849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3A5FA71-5BF0-054F-9D94-4E690EB40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7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91E3801E-F05E-314F-B1EA-51F1FE3A5BA4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9DBB3E1F-A468-0846-85F9-37DCA7CDE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35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B41E932-1EEA-BE41-B21A-96E7273146AE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D40FCB7-D84C-5543-BA51-7AC0563DA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87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0" y="6319838"/>
            <a:ext cx="9144000" cy="538162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r>
              <a:rPr kumimoji="1" lang="en-US" altLang="ja-JP" sz="1800" dirty="0" smtClean="0">
                <a:solidFill>
                  <a:srgbClr val="FFFFFF"/>
                </a:solidFill>
                <a:latin typeface="Tw Cen MT"/>
              </a:rPr>
              <a:t>         Stanford Technology Venture Program | MS&amp;E 273 Technology Venture Formation</a:t>
            </a:r>
          </a:p>
        </p:txBody>
      </p:sp>
      <p:pic>
        <p:nvPicPr>
          <p:cNvPr id="5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6372225"/>
            <a:ext cx="457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0" y="6319838"/>
            <a:ext cx="9144000" cy="538162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r>
              <a:rPr kumimoji="1" lang="en-US" altLang="ja-JP" sz="1800" dirty="0" smtClean="0">
                <a:solidFill>
                  <a:srgbClr val="FFFFFF"/>
                </a:solidFill>
                <a:latin typeface="Tw Cen MT"/>
              </a:rPr>
              <a:t>         Stanford Technology Ventures Program | MS&amp;E 273 Technology Venture Formation</a:t>
            </a:r>
          </a:p>
        </p:txBody>
      </p:sp>
      <p:pic>
        <p:nvPicPr>
          <p:cNvPr id="7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6372225"/>
            <a:ext cx="457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6439" y="4495800"/>
            <a:ext cx="8857561" cy="1828800"/>
          </a:xfrm>
        </p:spPr>
        <p:txBody>
          <a:bodyPr anchor="b"/>
          <a:lstStyle>
            <a:lvl1pPr algn="r">
              <a:defRPr b="1" cap="all" baseline="0">
                <a:solidFill>
                  <a:schemeClr val="tx1">
                    <a:lumMod val="85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1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/>
        </p:nvSpPr>
        <p:spPr>
          <a:xfrm flipH="1" flipV="1">
            <a:off x="-1838" y="421545"/>
            <a:ext cx="9144000" cy="727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 flipH="1" flipV="1">
            <a:off x="0" y="0"/>
            <a:ext cx="9144000" cy="1039813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endParaRPr kumimoji="1" lang="en-US" altLang="ja-JP" sz="1800" dirty="0" smtClean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Content Placeholder 7"/>
          <p:cNvSpPr>
            <a:spLocks noGrp="1"/>
          </p:cNvSpPr>
          <p:nvPr>
            <p:ph sz="quarter" idx="1"/>
          </p:nvPr>
        </p:nvSpPr>
        <p:spPr>
          <a:xfrm>
            <a:off x="487387" y="1287049"/>
            <a:ext cx="8153400" cy="4495800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buFont typeface="Wingdings" pitchFamily="2" charset="2"/>
              <a:buChar char="§"/>
              <a:defRPr b="0"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2"/>
              </a:buCl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110000"/>
              <a:buFont typeface="Wingdings" pitchFamily="2" charset="2"/>
              <a:buChar char="§"/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228600" y="28184"/>
            <a:ext cx="8686800" cy="99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 pitchFamily="34" charset="0"/>
                <a:cs typeface="Consolas" pitchFamily="49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59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 kumimoji="1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kumimoji="1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 kumimoji="1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2C8237B-7B0E-ED49-A493-6AB2FE893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68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/>
          <a:lstStyle>
            <a:lvl1pPr algn="ctr">
              <a:defRPr kumimoji="1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12/4/2009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/>
          <a:lstStyle>
            <a:lvl1pPr algn="ctr">
              <a:defRPr kumimoji="1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  <a:prstGeom prst="rect">
            <a:avLst/>
          </a:prstGeom>
        </p:spPr>
        <p:txBody>
          <a:bodyPr/>
          <a:lstStyle>
            <a:lvl1pPr algn="ctr">
              <a:defRPr kumimoji="1" smtClean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ED09DB0-1C46-B649-825B-D55C35657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0" y="6477000"/>
            <a:ext cx="426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800" smtClean="0">
                <a:latin typeface="Arial" charset="0"/>
              </a:rPr>
              <a:t/>
            </a:r>
            <a:br>
              <a:rPr lang="en-US" sz="800" smtClean="0">
                <a:latin typeface="Arial" charset="0"/>
              </a:rPr>
            </a:br>
            <a:r>
              <a:rPr lang="en-US" sz="800" smtClean="0">
                <a:latin typeface="Arial" charset="0"/>
              </a:rPr>
              <a:t>Copyright © 2010 Stanford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1995C4-8E3A-3040-B8A7-D7F7058CB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6477000"/>
            <a:ext cx="426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800" smtClean="0">
                <a:latin typeface="Arial" charset="0"/>
              </a:rPr>
              <a:t/>
            </a:r>
            <a:br>
              <a:rPr lang="en-US" sz="800" smtClean="0">
                <a:latin typeface="Arial" charset="0"/>
              </a:rPr>
            </a:br>
            <a:r>
              <a:rPr lang="en-US" sz="800" smtClean="0">
                <a:latin typeface="Arial" charset="0"/>
              </a:rPr>
              <a:t>Copyright © 2010 Stanford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57EC5C-6D84-A84B-A630-5202F8507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8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477000"/>
            <a:ext cx="426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800" smtClean="0">
                <a:latin typeface="Arial" charset="0"/>
              </a:rPr>
              <a:t/>
            </a:r>
            <a:br>
              <a:rPr lang="en-US" sz="800" smtClean="0">
                <a:latin typeface="Arial" charset="0"/>
              </a:rPr>
            </a:br>
            <a:r>
              <a:rPr lang="en-US" sz="800" smtClean="0">
                <a:latin typeface="Arial" charset="0"/>
              </a:rPr>
              <a:t>Copyright © 2010 Stanford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912418-157D-0F49-9C89-9FABE89B1F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0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54E496-1662-B24E-B9F5-980752F28E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E96A12-4E2A-6F45-888C-835A257AF4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0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1325C8-9BBC-4B4F-B150-82D6838A5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8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D6D672-7A3A-6E49-AE06-76E4EE998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3.xm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476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7"/>
          <p:cNvSpPr>
            <a:spLocks noChangeShapeType="1"/>
          </p:cNvSpPr>
          <p:nvPr userDrawn="1"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508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Text Box 9"/>
          <p:cNvSpPr txBox="1">
            <a:spLocks noChangeArrowheads="1"/>
          </p:cNvSpPr>
          <p:nvPr userDrawn="1"/>
        </p:nvSpPr>
        <p:spPr bwMode="auto">
          <a:xfrm>
            <a:off x="5562600" y="6424613"/>
            <a:ext cx="3581400" cy="45085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64008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900" b="1" smtClean="0">
                <a:solidFill>
                  <a:schemeClr val="bg1"/>
                </a:solidFill>
                <a:latin typeface="Arial" charset="0"/>
              </a:rPr>
              <a:t>Stanford Center for Professional Development</a:t>
            </a:r>
            <a:r>
              <a:rPr lang="en-US" sz="900" b="1" smtClean="0">
                <a:solidFill>
                  <a:schemeClr val="bg1"/>
                </a:solidFill>
              </a:rPr>
              <a:t>     •</a:t>
            </a:r>
          </a:p>
          <a:p>
            <a:pPr>
              <a:spcBef>
                <a:spcPct val="50000"/>
              </a:spcBef>
              <a:defRPr/>
            </a:pPr>
            <a:r>
              <a:rPr lang="en-US" sz="900" b="1" smtClean="0">
                <a:solidFill>
                  <a:schemeClr val="bg1"/>
                </a:solidFill>
              </a:rPr>
              <a:t>    </a:t>
            </a:r>
            <a:endParaRPr lang="en-US" sz="90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7400" y="6426200"/>
            <a:ext cx="469900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D609BE1-C586-594E-AF02-2019D4E7F6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TextBox 6"/>
          <p:cNvSpPr txBox="1">
            <a:spLocks noChangeArrowheads="1"/>
          </p:cNvSpPr>
          <p:nvPr userDrawn="1"/>
        </p:nvSpPr>
        <p:spPr bwMode="auto">
          <a:xfrm>
            <a:off x="0" y="6477000"/>
            <a:ext cx="426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800" smtClean="0">
                <a:latin typeface="Arial" charset="0"/>
              </a:rPr>
              <a:t/>
            </a:r>
            <a:br>
              <a:rPr lang="en-US" sz="800" smtClean="0">
                <a:latin typeface="Arial" charset="0"/>
              </a:rPr>
            </a:br>
            <a:r>
              <a:rPr lang="en-US" sz="800" smtClean="0">
                <a:latin typeface="Arial" charset="0"/>
              </a:rPr>
              <a:t>Copyright © 2010 Stanford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57200" indent="-34290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•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71500" indent="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028700" indent="-34290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•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143000" indent="685800" algn="l" rtl="0" eaLnBrk="0" fontAlgn="base" hangingPunct="0">
        <a:spcBef>
          <a:spcPct val="20000"/>
        </a:spcBef>
        <a:spcAft>
          <a:spcPct val="0"/>
        </a:spcAft>
        <a:buChar char="»"/>
        <a:defRPr sz="1600" b="1" u="sng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6002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6pPr>
      <a:lvl7pPr marL="20574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7pPr>
      <a:lvl8pPr marL="25146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8pPr>
      <a:lvl9pPr marL="29718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06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0BD28B40-C4AC-6649-B1D9-CFEAB485B2A4}" type="datetimeFigureOut">
              <a:rPr lang="en-US"/>
              <a:pPr>
                <a:defRPr/>
              </a:pPr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eaLnBrk="1" fontAlgn="auto" hangingPunct="1">
              <a:spcBef>
                <a:spcPts val="0"/>
              </a:spcBef>
              <a:spcAft>
                <a:spcPts val="0"/>
              </a:spcAft>
              <a:defRPr sz="1400" b="1" smtClean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EF71933B-2EAB-DC40-B76E-1E63B83DFF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Placeholder 21"/>
          <p:cNvSpPr>
            <a:spLocks noGrp="1"/>
          </p:cNvSpPr>
          <p:nvPr>
            <p:ph type="title"/>
          </p:nvPr>
        </p:nvSpPr>
        <p:spPr bwMode="auto">
          <a:xfrm>
            <a:off x="228600" y="28575"/>
            <a:ext cx="8686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6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04863" y="1225550"/>
            <a:ext cx="77676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0" y="6324600"/>
            <a:ext cx="9144000" cy="538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hangingPunct="1">
              <a:defRPr/>
            </a:pPr>
            <a:r>
              <a:rPr kumimoji="1" lang="en-US" altLang="ja-JP" sz="1800" dirty="0" smtClean="0">
                <a:solidFill>
                  <a:srgbClr val="FFFFFF"/>
                </a:solidFill>
                <a:latin typeface="Tw Cen MT"/>
              </a:rPr>
              <a:t>         Stanford Technology Ventures Program | MS&amp;E 273 Technology Venture Formation</a:t>
            </a:r>
          </a:p>
        </p:txBody>
      </p:sp>
      <p:pic>
        <p:nvPicPr>
          <p:cNvPr id="71685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6372225"/>
            <a:ext cx="457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2" descr="http://www.stanford.edu/class/msande271/images/stvp%20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6372225"/>
            <a:ext cx="457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87" r:id="rId1"/>
    <p:sldLayoutId id="2147484388" r:id="rId2"/>
    <p:sldLayoutId id="2147484389" r:id="rId3"/>
    <p:sldLayoutId id="2147484390" r:id="rId4"/>
  </p:sldLayoutIdLst>
  <p:txStyles>
    <p:titleStyle>
      <a:lvl1pPr algn="ctr" rtl="0" fontAlgn="base">
        <a:spcBef>
          <a:spcPct val="0"/>
        </a:spcBef>
        <a:spcAft>
          <a:spcPct val="0"/>
        </a:spcAft>
        <a:defRPr sz="3800" b="1" kern="1200">
          <a:solidFill>
            <a:schemeClr val="bg1"/>
          </a:solidFill>
          <a:latin typeface="Calibri" pitchFamily="34" charset="0"/>
          <a:ea typeface="Segoe UI" pitchFamily="34" charset="0"/>
          <a:cs typeface="Calibri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2pPr>
      <a:lvl3pPr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3pPr>
      <a:lvl4pPr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4pPr>
      <a:lvl5pPr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Calibri" charset="0"/>
          <a:ea typeface="Segoe UI" charset="0"/>
        </a:defRPr>
      </a:lvl9pPr>
    </p:titleStyle>
    <p:bodyStyle>
      <a:lvl1pPr marL="319088" indent="-319088" algn="l" rtl="0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§"/>
        <a:defRPr sz="2900" kern="1200">
          <a:solidFill>
            <a:srgbClr val="F2F2F2"/>
          </a:solidFill>
          <a:latin typeface="Calibri" pitchFamily="34" charset="0"/>
          <a:ea typeface="ＭＳ Ｐゴシック" charset="0"/>
          <a:cs typeface="Calibri" pitchFamily="34" charset="0"/>
        </a:defRPr>
      </a:lvl1pPr>
      <a:lvl2pPr marL="639763" indent="-273050" algn="l" rtl="0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§"/>
        <a:defRPr sz="2600" kern="1200">
          <a:solidFill>
            <a:srgbClr val="D9D9D9"/>
          </a:solidFill>
          <a:latin typeface="Calibri" pitchFamily="34" charset="0"/>
          <a:ea typeface="ＭＳ Ｐゴシック" charset="0"/>
          <a:cs typeface="Calibri" pitchFamily="34" charset="0"/>
        </a:defRPr>
      </a:lvl2pPr>
      <a:lvl3pPr marL="914400" indent="-228600" algn="l" rtl="0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§"/>
        <a:defRPr sz="2300" kern="1200">
          <a:solidFill>
            <a:srgbClr val="F2F2F2"/>
          </a:solidFill>
          <a:latin typeface="Calibri" pitchFamily="34" charset="0"/>
          <a:ea typeface="ＭＳ Ｐゴシック" charset="0"/>
          <a:cs typeface="Calibri" pitchFamily="34" charset="0"/>
        </a:defRPr>
      </a:lvl3pPr>
      <a:lvl4pPr marL="1371600" indent="-228600" algn="l" rtl="0" fontAlgn="base">
        <a:spcBef>
          <a:spcPts val="400"/>
        </a:spcBef>
        <a:spcAft>
          <a:spcPct val="0"/>
        </a:spcAft>
        <a:buClr>
          <a:srgbClr val="D9D9D9"/>
        </a:buClr>
        <a:buSzPct val="75000"/>
        <a:buFont typeface="Wingdings" charset="0"/>
        <a:buChar char="§"/>
        <a:defRPr sz="2000" kern="1200">
          <a:solidFill>
            <a:srgbClr val="F2F2F2"/>
          </a:solidFill>
          <a:latin typeface="Calibri" pitchFamily="34" charset="0"/>
          <a:ea typeface="ＭＳ Ｐゴシック" charset="0"/>
          <a:cs typeface="Calibri" pitchFamily="34" charset="0"/>
        </a:defRPr>
      </a:lvl4pPr>
      <a:lvl5pPr marL="18288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65000"/>
        <a:buFont typeface="Wingdings" charset="0"/>
        <a:buChar char="§"/>
        <a:defRPr sz="2000" kern="1200">
          <a:solidFill>
            <a:srgbClr val="F2F2F2"/>
          </a:solidFill>
          <a:latin typeface="Calibri" pitchFamily="34" charset="0"/>
          <a:ea typeface="ＭＳ Ｐゴシック" charset="0"/>
          <a:cs typeface="Calibri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5" Type="http://schemas.openxmlformats.org/officeDocument/2006/relationships/image" Target="../media/image55.wm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wm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819400"/>
            <a:ext cx="8229600" cy="2743200"/>
          </a:xfrm>
        </p:spPr>
        <p:txBody>
          <a:bodyPr/>
          <a:lstStyle/>
          <a:p>
            <a:pPr eaLnBrk="1" hangingPunct="1"/>
            <a:r>
              <a:rPr lang="en-US" sz="4000" b="0" i="1">
                <a:latin typeface="Arial Narrow" charset="0"/>
                <a:ea typeface="MS PGothic" charset="0"/>
              </a:rPr>
              <a:t>Creating Markets While Creating Products</a:t>
            </a:r>
            <a:br>
              <a:rPr lang="en-US" sz="4000" b="0" i="1">
                <a:latin typeface="Arial Narrow" charset="0"/>
                <a:ea typeface="MS PGothic" charset="0"/>
              </a:rPr>
            </a:br>
            <a:r>
              <a:rPr lang="en-US" sz="2800" b="0" i="1">
                <a:latin typeface="Arial Narrow" charset="0"/>
                <a:ea typeface="MS PGothic" charset="0"/>
              </a:rPr>
              <a:t>Donna Novitsky</a:t>
            </a:r>
            <a:br>
              <a:rPr lang="en-US" sz="2800" b="0" i="1">
                <a:latin typeface="Arial Narrow" charset="0"/>
                <a:ea typeface="MS PGothic" charset="0"/>
              </a:rPr>
            </a:br>
            <a:r>
              <a:rPr lang="en-US" sz="2800" b="0" i="1">
                <a:latin typeface="Arial Narrow" charset="0"/>
                <a:ea typeface="MS PGothic" charset="0"/>
              </a:rPr>
              <a:t>CEO, Yiftee, Local gifts, on-the-go</a:t>
            </a:r>
            <a:br>
              <a:rPr lang="en-US" sz="2800" b="0" i="1">
                <a:latin typeface="Arial Narrow" charset="0"/>
                <a:ea typeface="MS PGothic" charset="0"/>
              </a:rPr>
            </a:br>
            <a:r>
              <a:rPr lang="en-US" sz="2800" b="0" i="1">
                <a:latin typeface="Arial Narrow" charset="0"/>
                <a:ea typeface="MS PGothic" charset="0"/>
              </a:rPr>
              <a:t>SCPD Entrepreneurship Educator, STVP Advisor</a:t>
            </a:r>
            <a:r>
              <a:rPr lang="en-US" sz="4000" b="0" i="1">
                <a:latin typeface="Arial Narrow" charset="0"/>
                <a:ea typeface="MS PGothic" charset="0"/>
              </a:rPr>
              <a:t/>
            </a:r>
            <a:br>
              <a:rPr lang="en-US" sz="4000" b="0" i="1">
                <a:latin typeface="Arial Narrow" charset="0"/>
                <a:ea typeface="MS PGothic" charset="0"/>
              </a:rPr>
            </a:br>
            <a:r>
              <a:rPr lang="en-US" sz="4000" b="0" i="1">
                <a:latin typeface="Arial Narrow" charset="0"/>
                <a:ea typeface="MS PGothic" charset="0"/>
              </a:rPr>
              <a:t/>
            </a:r>
            <a:br>
              <a:rPr lang="en-US" sz="4000" b="0" i="1">
                <a:latin typeface="Arial Narrow" charset="0"/>
                <a:ea typeface="MS PGothic" charset="0"/>
              </a:rPr>
            </a:br>
            <a:r>
              <a:rPr lang="en-US" sz="2800" b="0" i="1">
                <a:latin typeface="Arial Narrow" charset="0"/>
                <a:ea typeface="MS PGothic" charset="0"/>
              </a:rPr>
              <a:t>October 2014</a:t>
            </a:r>
            <a:endParaRPr lang="en-US" b="0" i="1">
              <a:latin typeface="Arial Narrow" charset="0"/>
              <a:ea typeface="MS PGothic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9" descr="tang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0"/>
            <a:ext cx="113665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0" name="Group 2"/>
          <p:cNvGrpSpPr>
            <a:grpSpLocks/>
          </p:cNvGrpSpPr>
          <p:nvPr/>
        </p:nvGrpSpPr>
        <p:grpSpPr bwMode="auto">
          <a:xfrm>
            <a:off x="228600" y="838200"/>
            <a:ext cx="4043363" cy="5943600"/>
            <a:chOff x="144" y="96"/>
            <a:chExt cx="2547" cy="3744"/>
          </a:xfrm>
        </p:grpSpPr>
        <p:sp>
          <p:nvSpPr>
            <p:cNvPr id="32780" name="Oval 3"/>
            <p:cNvSpPr>
              <a:spLocks noChangeArrowheads="1"/>
            </p:cNvSpPr>
            <p:nvPr/>
          </p:nvSpPr>
          <p:spPr bwMode="auto">
            <a:xfrm>
              <a:off x="1080" y="3216"/>
              <a:ext cx="964" cy="624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Whiteboard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to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alpha</a:t>
              </a:r>
              <a:r>
                <a:rPr lang="en-US" sz="1800" b="1" i="1">
                  <a:solidFill>
                    <a:srgbClr val="000000"/>
                  </a:solidFill>
                  <a:latin typeface="Times New Roman" charset="0"/>
                </a:rPr>
                <a:t> </a:t>
              </a:r>
            </a:p>
          </p:txBody>
        </p:sp>
        <p:sp>
          <p:nvSpPr>
            <p:cNvPr id="32781" name="Oval 4"/>
            <p:cNvSpPr>
              <a:spLocks noChangeArrowheads="1"/>
            </p:cNvSpPr>
            <p:nvPr/>
          </p:nvSpPr>
          <p:spPr bwMode="auto">
            <a:xfrm>
              <a:off x="905" y="2423"/>
              <a:ext cx="1314" cy="763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Debugging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and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beta</a:t>
              </a:r>
            </a:p>
          </p:txBody>
        </p:sp>
        <p:sp>
          <p:nvSpPr>
            <p:cNvPr id="32782" name="Oval 5"/>
            <p:cNvSpPr>
              <a:spLocks noChangeArrowheads="1"/>
            </p:cNvSpPr>
            <p:nvPr/>
          </p:nvSpPr>
          <p:spPr bwMode="auto">
            <a:xfrm>
              <a:off x="768" y="1752"/>
              <a:ext cx="1587" cy="648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Production ready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</a:t>
              </a:r>
            </a:p>
          </p:txBody>
        </p:sp>
        <p:sp>
          <p:nvSpPr>
            <p:cNvPr id="32783" name="Oval 6"/>
            <p:cNvSpPr>
              <a:spLocks noChangeArrowheads="1"/>
            </p:cNvSpPr>
            <p:nvPr/>
          </p:nvSpPr>
          <p:spPr bwMode="auto">
            <a:xfrm>
              <a:off x="432" y="96"/>
              <a:ext cx="2259" cy="936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Global rollout</a:t>
              </a:r>
            </a:p>
          </p:txBody>
        </p:sp>
        <p:sp>
          <p:nvSpPr>
            <p:cNvPr id="32784" name="Oval 7"/>
            <p:cNvSpPr>
              <a:spLocks noChangeArrowheads="1"/>
            </p:cNvSpPr>
            <p:nvPr/>
          </p:nvSpPr>
          <p:spPr bwMode="auto">
            <a:xfrm>
              <a:off x="576" y="1080"/>
              <a:ext cx="1971" cy="648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 goes live</a:t>
              </a:r>
            </a:p>
          </p:txBody>
        </p:sp>
        <p:sp>
          <p:nvSpPr>
            <p:cNvPr id="32785" name="Text Box 8"/>
            <p:cNvSpPr txBox="1">
              <a:spLocks noChangeArrowheads="1"/>
            </p:cNvSpPr>
            <p:nvPr/>
          </p:nvSpPr>
          <p:spPr bwMode="auto">
            <a:xfrm rot="-5400000">
              <a:off x="-867" y="1817"/>
              <a:ext cx="2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b="1" i="1">
                  <a:latin typeface="Times New Roman" charset="0"/>
                </a:rPr>
                <a:t>Product Development Cycle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771900" y="838200"/>
            <a:ext cx="4987925" cy="4811713"/>
            <a:chOff x="2376" y="528"/>
            <a:chExt cx="3142" cy="3031"/>
          </a:xfrm>
        </p:grpSpPr>
        <p:sp>
          <p:nvSpPr>
            <p:cNvPr id="32773" name="Oval 10"/>
            <p:cNvSpPr>
              <a:spLocks noChangeArrowheads="1"/>
            </p:cNvSpPr>
            <p:nvPr/>
          </p:nvSpPr>
          <p:spPr bwMode="auto">
            <a:xfrm>
              <a:off x="3309" y="2184"/>
              <a:ext cx="1587" cy="6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Paying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customers!</a:t>
              </a:r>
            </a:p>
          </p:txBody>
        </p:sp>
        <p:sp>
          <p:nvSpPr>
            <p:cNvPr id="32774" name="Line 11"/>
            <p:cNvSpPr>
              <a:spLocks noChangeShapeType="1"/>
            </p:cNvSpPr>
            <p:nvPr/>
          </p:nvSpPr>
          <p:spPr bwMode="auto">
            <a:xfrm flipV="1">
              <a:off x="2376" y="2448"/>
              <a:ext cx="91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5" name="Oval 12"/>
            <p:cNvSpPr>
              <a:spLocks noChangeArrowheads="1"/>
            </p:cNvSpPr>
            <p:nvPr/>
          </p:nvSpPr>
          <p:spPr bwMode="auto">
            <a:xfrm>
              <a:off x="2973" y="528"/>
              <a:ext cx="2259" cy="936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 market is born!</a:t>
              </a:r>
            </a:p>
          </p:txBody>
        </p:sp>
        <p:sp>
          <p:nvSpPr>
            <p:cNvPr id="32776" name="Oval 13"/>
            <p:cNvSpPr>
              <a:spLocks noChangeArrowheads="1"/>
            </p:cNvSpPr>
            <p:nvPr/>
          </p:nvSpPr>
          <p:spPr bwMode="auto">
            <a:xfrm>
              <a:off x="3117" y="1512"/>
              <a:ext cx="1971" cy="648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References</a:t>
              </a:r>
            </a:p>
          </p:txBody>
        </p:sp>
        <p:sp>
          <p:nvSpPr>
            <p:cNvPr id="32777" name="Line 14"/>
            <p:cNvSpPr>
              <a:spLocks noChangeShapeType="1"/>
            </p:cNvSpPr>
            <p:nvPr/>
          </p:nvSpPr>
          <p:spPr bwMode="auto">
            <a:xfrm flipV="1">
              <a:off x="2592" y="1824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15"/>
            <p:cNvSpPr>
              <a:spLocks noChangeShapeType="1"/>
            </p:cNvSpPr>
            <p:nvPr/>
          </p:nvSpPr>
          <p:spPr bwMode="auto">
            <a:xfrm flipV="1">
              <a:off x="2736" y="1008"/>
              <a:ext cx="19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Text Box 16"/>
            <p:cNvSpPr txBox="1">
              <a:spLocks noChangeArrowheads="1"/>
            </p:cNvSpPr>
            <p:nvPr/>
          </p:nvSpPr>
          <p:spPr bwMode="auto">
            <a:xfrm rot="5400000" flipH="1">
              <a:off x="4245" y="2287"/>
              <a:ext cx="22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b="1" i="1">
                  <a:latin typeface="Times New Roman" charset="0"/>
                </a:rPr>
                <a:t>Market Development Cycle</a:t>
              </a:r>
            </a:p>
          </p:txBody>
        </p:sp>
      </p:grpSp>
      <p:sp>
        <p:nvSpPr>
          <p:cNvPr id="32772" name="Rectangle 17"/>
          <p:cNvSpPr>
            <a:spLocks noGrp="1" noChangeArrowheads="1"/>
          </p:cNvSpPr>
          <p:nvPr>
            <p:ph type="title"/>
          </p:nvPr>
        </p:nvSpPr>
        <p:spPr>
          <a:xfrm>
            <a:off x="1066800" y="233363"/>
            <a:ext cx="6858000" cy="604837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MS PGothic" charset="0"/>
              </a:rPr>
              <a:t>The Tango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1" descr="tang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0"/>
            <a:ext cx="113665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Oval 2" descr="Wide upward diagonal"/>
          <p:cNvSpPr>
            <a:spLocks noChangeArrowheads="1"/>
          </p:cNvSpPr>
          <p:nvPr/>
        </p:nvSpPr>
        <p:spPr bwMode="auto">
          <a:xfrm>
            <a:off x="1714500" y="5791200"/>
            <a:ext cx="1530350" cy="990600"/>
          </a:xfrm>
          <a:prstGeom prst="ellipse">
            <a:avLst/>
          </a:prstGeom>
          <a:solidFill>
            <a:srgbClr val="0033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Whiteboard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to 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alpha </a:t>
            </a:r>
          </a:p>
        </p:txBody>
      </p:sp>
      <p:sp>
        <p:nvSpPr>
          <p:cNvPr id="34819" name="Oval 3" descr="Wide upward diagonal"/>
          <p:cNvSpPr>
            <a:spLocks noChangeArrowheads="1"/>
          </p:cNvSpPr>
          <p:nvPr/>
        </p:nvSpPr>
        <p:spPr bwMode="auto">
          <a:xfrm>
            <a:off x="1436688" y="4532313"/>
            <a:ext cx="2085975" cy="1211262"/>
          </a:xfrm>
          <a:prstGeom prst="ellipse">
            <a:avLst/>
          </a:prstGeom>
          <a:solidFill>
            <a:srgbClr val="0033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Debugging 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and 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beta</a:t>
            </a:r>
          </a:p>
        </p:txBody>
      </p:sp>
      <p:sp>
        <p:nvSpPr>
          <p:cNvPr id="34820" name="Oval 4" descr="Wide upward diagonal"/>
          <p:cNvSpPr>
            <a:spLocks noChangeArrowheads="1"/>
          </p:cNvSpPr>
          <p:nvPr/>
        </p:nvSpPr>
        <p:spPr bwMode="auto">
          <a:xfrm>
            <a:off x="1219200" y="3467100"/>
            <a:ext cx="2519363" cy="1028700"/>
          </a:xfrm>
          <a:prstGeom prst="ellipse">
            <a:avLst/>
          </a:prstGeom>
          <a:solidFill>
            <a:srgbClr val="0033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Production ready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product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685800" y="838200"/>
            <a:ext cx="3586163" cy="1485900"/>
          </a:xfrm>
          <a:prstGeom prst="ellipse">
            <a:avLst/>
          </a:prstGeom>
          <a:solidFill>
            <a:srgbClr val="0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chemeClr val="bg1"/>
                </a:solidFill>
                <a:latin typeface="Times New Roman" charset="0"/>
              </a:rPr>
              <a:t>Global rollout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914400" y="2400300"/>
            <a:ext cx="3128963" cy="1028700"/>
          </a:xfrm>
          <a:prstGeom prst="ellipse">
            <a:avLst/>
          </a:prstGeom>
          <a:solidFill>
            <a:srgbClr val="0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chemeClr val="bg1"/>
                </a:solidFill>
                <a:latin typeface="Times New Roman" charset="0"/>
              </a:rPr>
              <a:t>Product goes live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 rot="-5400000">
            <a:off x="-1376363" y="3570288"/>
            <a:ext cx="3667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Product Development Cycle</a:t>
            </a:r>
          </a:p>
        </p:txBody>
      </p:sp>
      <p:sp>
        <p:nvSpPr>
          <p:cNvPr id="34824" name="Oval 8" descr="Wide upward diagonal"/>
          <p:cNvSpPr>
            <a:spLocks noChangeArrowheads="1"/>
          </p:cNvSpPr>
          <p:nvPr/>
        </p:nvSpPr>
        <p:spPr bwMode="auto">
          <a:xfrm>
            <a:off x="5748338" y="5791200"/>
            <a:ext cx="1530350" cy="990600"/>
          </a:xfrm>
          <a:prstGeom prst="ellipse">
            <a:avLst/>
          </a:prstGeom>
          <a:solidFill>
            <a:srgbClr val="000066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Exploratory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meetings</a:t>
            </a:r>
          </a:p>
        </p:txBody>
      </p:sp>
      <p:sp>
        <p:nvSpPr>
          <p:cNvPr id="34825" name="Oval 9" descr="Wide upward diagonal"/>
          <p:cNvSpPr>
            <a:spLocks noChangeArrowheads="1"/>
          </p:cNvSpPr>
          <p:nvPr/>
        </p:nvSpPr>
        <p:spPr bwMode="auto">
          <a:xfrm>
            <a:off x="5470525" y="4532313"/>
            <a:ext cx="2085975" cy="1211262"/>
          </a:xfrm>
          <a:prstGeom prst="ellipse">
            <a:avLst/>
          </a:prstGeom>
          <a:solidFill>
            <a:srgbClr val="000066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Product 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feedback 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&amp; building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credibility</a:t>
            </a:r>
          </a:p>
        </p:txBody>
      </p:sp>
      <p:sp>
        <p:nvSpPr>
          <p:cNvPr id="34826" name="Oval 10" descr="Wide upward diagonal"/>
          <p:cNvSpPr>
            <a:spLocks noChangeArrowheads="1"/>
          </p:cNvSpPr>
          <p:nvPr/>
        </p:nvSpPr>
        <p:spPr bwMode="auto">
          <a:xfrm>
            <a:off x="5253038" y="3467100"/>
            <a:ext cx="2519362" cy="1028700"/>
          </a:xfrm>
          <a:prstGeom prst="ellipse">
            <a:avLst/>
          </a:prstGeom>
          <a:solidFill>
            <a:srgbClr val="000066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Paying</a:t>
            </a:r>
          </a:p>
          <a:p>
            <a:pPr algn="ctr" eaLnBrk="1" hangingPunct="1"/>
            <a:r>
              <a:rPr lang="en-US" sz="1800" b="1" i="1">
                <a:solidFill>
                  <a:srgbClr val="000000"/>
                </a:solidFill>
                <a:latin typeface="Times New Roman" charset="0"/>
              </a:rPr>
              <a:t>customers!</a:t>
            </a:r>
          </a:p>
        </p:txBody>
      </p:sp>
      <p:sp>
        <p:nvSpPr>
          <p:cNvPr id="454667" name="Line 11"/>
          <p:cNvSpPr>
            <a:spLocks noChangeShapeType="1"/>
          </p:cNvSpPr>
          <p:nvPr/>
        </p:nvSpPr>
        <p:spPr bwMode="auto">
          <a:xfrm>
            <a:off x="3771900" y="3886200"/>
            <a:ext cx="1943100" cy="213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4719638" y="838200"/>
            <a:ext cx="3586162" cy="1485900"/>
          </a:xfrm>
          <a:prstGeom prst="ellipse">
            <a:avLst/>
          </a:prstGeom>
          <a:solidFill>
            <a:srgbClr val="00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chemeClr val="bg1"/>
                </a:solidFill>
                <a:latin typeface="Times New Roman" charset="0"/>
              </a:rPr>
              <a:t>A market is born!</a:t>
            </a:r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4948238" y="2400300"/>
            <a:ext cx="3128962" cy="1028700"/>
          </a:xfrm>
          <a:prstGeom prst="ellipse">
            <a:avLst/>
          </a:prstGeom>
          <a:solidFill>
            <a:srgbClr val="00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1" i="1">
                <a:solidFill>
                  <a:schemeClr val="bg1"/>
                </a:solidFill>
                <a:latin typeface="Times New Roman" charset="0"/>
              </a:rPr>
              <a:t>References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 flipV="1">
            <a:off x="4114800" y="2895600"/>
            <a:ext cx="762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4343400" y="1600200"/>
            <a:ext cx="304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Text Box 16"/>
          <p:cNvSpPr txBox="1">
            <a:spLocks noChangeArrowheads="1"/>
          </p:cNvSpPr>
          <p:nvPr/>
        </p:nvSpPr>
        <p:spPr bwMode="auto">
          <a:xfrm rot="5400000" flipH="1">
            <a:off x="6739731" y="3629819"/>
            <a:ext cx="3582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1" i="1">
                <a:latin typeface="Times New Roman" charset="0"/>
              </a:rPr>
              <a:t>Market Development Cycle</a:t>
            </a:r>
          </a:p>
        </p:txBody>
      </p:sp>
      <p:sp>
        <p:nvSpPr>
          <p:cNvPr id="34833" name="Rectangle 17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6858000" cy="47625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MS PGothic" charset="0"/>
              </a:rPr>
              <a:t>The Tango</a:t>
            </a:r>
          </a:p>
        </p:txBody>
      </p:sp>
      <p:sp>
        <p:nvSpPr>
          <p:cNvPr id="454674" name="Line 18"/>
          <p:cNvSpPr>
            <a:spLocks noChangeShapeType="1"/>
          </p:cNvSpPr>
          <p:nvPr/>
        </p:nvSpPr>
        <p:spPr bwMode="auto">
          <a:xfrm flipV="1">
            <a:off x="3276600" y="6324600"/>
            <a:ext cx="2362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75" name="WordArt 19"/>
          <p:cNvSpPr>
            <a:spLocks noChangeArrowheads="1" noChangeShapeType="1" noTextEdit="1"/>
          </p:cNvSpPr>
          <p:nvPr/>
        </p:nvSpPr>
        <p:spPr bwMode="auto">
          <a:xfrm>
            <a:off x="2895600" y="4114800"/>
            <a:ext cx="3495675" cy="1285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76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7"/>
                    </a:srgbClr>
                  </a:outerShdw>
                </a:effectLst>
                <a:latin typeface="Impact"/>
                <a:ea typeface="Impact"/>
                <a:cs typeface="Impact"/>
              </a:rPr>
              <a:t>6-18 more months!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4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7" grpId="0" animBg="1"/>
      <p:bldP spid="454674" grpId="0" animBg="1"/>
      <p:bldP spid="4546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915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ea typeface="MS PGothic" charset="0"/>
              </a:rPr>
              <a:t>Pinpoint Market Entry Point with Customers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752600"/>
            <a:ext cx="8229600" cy="4114800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</a:pPr>
            <a:r>
              <a:rPr lang="en-US" sz="2500">
                <a:latin typeface="Arial" charset="0"/>
                <a:ea typeface="Arial Unicode MS" charset="0"/>
              </a:rPr>
              <a:t>    Meet with 30 prospective customers in 3 months,</a:t>
            </a:r>
          </a:p>
          <a:p>
            <a:pPr algn="ctr" eaLnBrk="1" hangingPunct="1">
              <a:buFont typeface="Wingdings" charset="0"/>
              <a:buNone/>
            </a:pPr>
            <a:r>
              <a:rPr lang="en-US" sz="2500">
                <a:latin typeface="Arial" charset="0"/>
                <a:ea typeface="Arial Unicode MS" charset="0"/>
              </a:rPr>
              <a:t>while engineering is developing the product</a:t>
            </a:r>
          </a:p>
          <a:p>
            <a:pPr eaLnBrk="1" hangingPunct="1">
              <a:buFont typeface="Wingdings" charset="0"/>
              <a:buNone/>
            </a:pPr>
            <a:endParaRPr lang="en-US" sz="2500">
              <a:latin typeface="Arial" charset="0"/>
              <a:ea typeface="Arial Unicode MS" charset="0"/>
            </a:endParaRPr>
          </a:p>
          <a:p>
            <a:pPr eaLnBrk="1" hangingPunct="1">
              <a:buFont typeface="Wingdings" charset="0"/>
              <a:buNone/>
            </a:pPr>
            <a:endParaRPr lang="en-US" sz="2500">
              <a:latin typeface="Arial" charset="0"/>
              <a:ea typeface="Arial Unicode MS" charset="0"/>
            </a:endParaRPr>
          </a:p>
          <a:p>
            <a:pPr eaLnBrk="1" hangingPunct="1">
              <a:buFont typeface="Wingdings" charset="0"/>
              <a:buNone/>
            </a:pPr>
            <a:endParaRPr lang="en-US" sz="2500">
              <a:latin typeface="Arial" charset="0"/>
              <a:ea typeface="Arial Unicode MS" charset="0"/>
            </a:endParaRPr>
          </a:p>
          <a:p>
            <a:pPr eaLnBrk="1" hangingPunct="1">
              <a:buFont typeface="Wingdings" charset="0"/>
              <a:buNone/>
            </a:pPr>
            <a:endParaRPr lang="en-US" sz="2500">
              <a:latin typeface="Arial" charset="0"/>
              <a:ea typeface="Arial Unicode MS" charset="0"/>
            </a:endParaRPr>
          </a:p>
          <a:p>
            <a:pPr lvl="1" eaLnBrk="1" hangingPunct="1">
              <a:lnSpc>
                <a:spcPct val="75000"/>
              </a:lnSpc>
              <a:spcBef>
                <a:spcPct val="0"/>
              </a:spcBef>
              <a:spcAft>
                <a:spcPts val="1075"/>
              </a:spcAft>
              <a:buFont typeface="Times" charset="0"/>
              <a:buNone/>
            </a:pPr>
            <a:r>
              <a:rPr lang="en-US" sz="2200">
                <a:solidFill>
                  <a:srgbClr val="860000"/>
                </a:solidFill>
                <a:latin typeface="Arial" charset="0"/>
                <a:ea typeface="Arial Unicode MS" charset="0"/>
              </a:rPr>
              <a:t>What are their priorities</a:t>
            </a:r>
          </a:p>
          <a:p>
            <a:pPr lvl="1" eaLnBrk="1" hangingPunct="1">
              <a:lnSpc>
                <a:spcPct val="75000"/>
              </a:lnSpc>
              <a:spcBef>
                <a:spcPct val="0"/>
              </a:spcBef>
              <a:spcAft>
                <a:spcPts val="1075"/>
              </a:spcAft>
              <a:buFont typeface="Times" charset="0"/>
              <a:buNone/>
            </a:pPr>
            <a:r>
              <a:rPr lang="en-US" sz="2200">
                <a:solidFill>
                  <a:srgbClr val="008000"/>
                </a:solidFill>
                <a:latin typeface="Arial" charset="0"/>
                <a:ea typeface="Arial Unicode MS" charset="0"/>
              </a:rPr>
              <a:t>Where is greatest pain</a:t>
            </a:r>
          </a:p>
          <a:p>
            <a:pPr lvl="1" eaLnBrk="1" hangingPunct="1">
              <a:lnSpc>
                <a:spcPct val="75000"/>
              </a:lnSpc>
              <a:spcBef>
                <a:spcPct val="0"/>
              </a:spcBef>
              <a:spcAft>
                <a:spcPts val="1075"/>
              </a:spcAft>
              <a:buFont typeface="Times" charset="0"/>
              <a:buNone/>
            </a:pPr>
            <a:r>
              <a:rPr lang="en-US" sz="2200">
                <a:solidFill>
                  <a:srgbClr val="860000"/>
                </a:solidFill>
                <a:latin typeface="Arial" charset="0"/>
                <a:ea typeface="Arial Unicode MS" charset="0"/>
              </a:rPr>
              <a:t>What do they do now to address it</a:t>
            </a:r>
          </a:p>
          <a:p>
            <a:pPr lvl="1" eaLnBrk="1" hangingPunct="1">
              <a:lnSpc>
                <a:spcPct val="75000"/>
              </a:lnSpc>
              <a:spcBef>
                <a:spcPct val="0"/>
              </a:spcBef>
              <a:spcAft>
                <a:spcPts val="1075"/>
              </a:spcAft>
              <a:buFont typeface="Times" charset="0"/>
              <a:buNone/>
            </a:pPr>
            <a:r>
              <a:rPr lang="en-US" sz="2200">
                <a:solidFill>
                  <a:srgbClr val="008000"/>
                </a:solidFill>
                <a:latin typeface="Arial" charset="0"/>
                <a:ea typeface="Arial Unicode MS" charset="0"/>
              </a:rPr>
              <a:t>What do competitors offer and promise</a:t>
            </a:r>
          </a:p>
        </p:txBody>
      </p:sp>
      <p:grpSp>
        <p:nvGrpSpPr>
          <p:cNvPr id="36867" name="Group 4"/>
          <p:cNvGrpSpPr>
            <a:grpSpLocks/>
          </p:cNvGrpSpPr>
          <p:nvPr/>
        </p:nvGrpSpPr>
        <p:grpSpPr bwMode="auto">
          <a:xfrm>
            <a:off x="1563688" y="2817813"/>
            <a:ext cx="5829300" cy="1373187"/>
            <a:chOff x="1052" y="1679"/>
            <a:chExt cx="3672" cy="865"/>
          </a:xfrm>
        </p:grpSpPr>
        <p:sp>
          <p:nvSpPr>
            <p:cNvPr id="36870" name="Text Box 5"/>
            <p:cNvSpPr txBox="1">
              <a:spLocks noChangeArrowheads="1"/>
            </p:cNvSpPr>
            <p:nvPr/>
          </p:nvSpPr>
          <p:spPr bwMode="auto">
            <a:xfrm>
              <a:off x="1183" y="1679"/>
              <a:ext cx="354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3600" b="1" i="1"/>
                <a:t>Listen        Learn        Refine</a:t>
              </a:r>
            </a:p>
          </p:txBody>
        </p:sp>
        <p:sp>
          <p:nvSpPr>
            <p:cNvPr id="18439" name="AutoShape 6"/>
            <p:cNvSpPr>
              <a:spLocks noChangeArrowheads="1"/>
            </p:cNvSpPr>
            <p:nvPr/>
          </p:nvSpPr>
          <p:spPr bwMode="auto">
            <a:xfrm flipH="1">
              <a:off x="1052" y="2112"/>
              <a:ext cx="3120" cy="432"/>
            </a:xfrm>
            <a:prstGeom prst="curvedUpArrow">
              <a:avLst>
                <a:gd name="adj1" fmla="val 144444"/>
                <a:gd name="adj2" fmla="val 288889"/>
                <a:gd name="adj3" fmla="val 33333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5E82B8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-105" charset="0"/>
                <a:ea typeface="ＭＳ Ｐゴシック" pitchFamily="-105" charset="-128"/>
                <a:cs typeface="+mn-cs"/>
              </a:endParaRPr>
            </a:p>
          </p:txBody>
        </p:sp>
        <p:sp>
          <p:nvSpPr>
            <p:cNvPr id="36872" name="AutoShape 7"/>
            <p:cNvSpPr>
              <a:spLocks noChangeArrowheads="1"/>
            </p:cNvSpPr>
            <p:nvPr/>
          </p:nvSpPr>
          <p:spPr bwMode="auto">
            <a:xfrm>
              <a:off x="2146" y="1680"/>
              <a:ext cx="336" cy="43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 w="9525">
              <a:solidFill>
                <a:srgbClr val="5E82B8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AutoShape 8"/>
            <p:cNvSpPr>
              <a:spLocks noChangeArrowheads="1"/>
            </p:cNvSpPr>
            <p:nvPr/>
          </p:nvSpPr>
          <p:spPr bwMode="auto">
            <a:xfrm>
              <a:off x="3408" y="1680"/>
              <a:ext cx="336" cy="43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 w="9525">
              <a:solidFill>
                <a:srgbClr val="5E82B8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9" name="Text Box 9"/>
          <p:cNvSpPr txBox="1">
            <a:spLocks noChangeArrowheads="1"/>
          </p:cNvSpPr>
          <p:nvPr/>
        </p:nvSpPr>
        <p:spPr bwMode="auto">
          <a:xfrm>
            <a:off x="5699125" y="4419600"/>
            <a:ext cx="3246438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dirty="0">
                <a:latin typeface="+mn-lt"/>
                <a:ea typeface="ＭＳ Ｐゴシック" charset="-128"/>
                <a:cs typeface="+mn-cs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+mn-lt"/>
                <a:ea typeface="Arial Unicode MS" pitchFamily="34" charset="-128"/>
                <a:cs typeface="Arial" pitchFamily="34" charset="0"/>
              </a:rPr>
              <a:t>How are they organized</a:t>
            </a:r>
          </a:p>
          <a:p>
            <a:pPr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dirty="0">
                <a:latin typeface="+mn-lt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200" dirty="0">
                <a:solidFill>
                  <a:srgbClr val="860000"/>
                </a:solidFill>
                <a:latin typeface="+mn-lt"/>
                <a:ea typeface="Arial Unicode MS" pitchFamily="34" charset="-128"/>
                <a:cs typeface="Arial" pitchFamily="34" charset="0"/>
              </a:rPr>
              <a:t>Who has the budget</a:t>
            </a:r>
          </a:p>
          <a:p>
            <a:pPr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dirty="0">
                <a:latin typeface="+mn-lt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+mn-lt"/>
                <a:ea typeface="Arial Unicode MS" pitchFamily="34" charset="-128"/>
                <a:cs typeface="Arial" pitchFamily="34" charset="0"/>
              </a:rPr>
              <a:t>Who makes decisions</a:t>
            </a:r>
          </a:p>
          <a:p>
            <a:pPr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dirty="0">
                <a:latin typeface="+mn-lt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200" dirty="0">
                <a:solidFill>
                  <a:srgbClr val="860000"/>
                </a:solidFill>
                <a:latin typeface="+mn-lt"/>
                <a:ea typeface="Arial Unicode MS" pitchFamily="34" charset="-128"/>
                <a:cs typeface="Arial" pitchFamily="34" charset="0"/>
              </a:rPr>
              <a:t>How are you different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233488"/>
            <a:ext cx="9144000" cy="1587"/>
          </a:xfrm>
          <a:prstGeom prst="line">
            <a:avLst/>
          </a:prstGeom>
          <a:ln w="63500">
            <a:solidFill>
              <a:srgbClr val="923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05800" cy="6858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>
                <a:latin typeface="Arial" charset="0"/>
                <a:ea typeface="MS PGothic" charset="0"/>
              </a:rPr>
              <a:t>Mistake 2. Over-Emphasizing the Product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16100"/>
            <a:ext cx="4267200" cy="20701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>
                <a:latin typeface="Arial" charset="0"/>
                <a:ea typeface="MS PGothic" charset="0"/>
              </a:rPr>
              <a:t>Where entrepreneurs go wrong:</a:t>
            </a:r>
          </a:p>
          <a:p>
            <a:pPr eaLnBrk="1" hangingPunct="1">
              <a:lnSpc>
                <a:spcPct val="75000"/>
              </a:lnSpc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lnSpc>
                <a:spcPct val="75000"/>
              </a:lnSpc>
            </a:pPr>
            <a:r>
              <a:rPr lang="en-US">
                <a:latin typeface="Arial" charset="0"/>
                <a:ea typeface="MS PGothic" charset="0"/>
              </a:rPr>
              <a:t>What’s wrong with that?</a:t>
            </a:r>
          </a:p>
          <a:p>
            <a:pPr eaLnBrk="1" hangingPunct="1">
              <a:lnSpc>
                <a:spcPct val="75000"/>
              </a:lnSpc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lnSpc>
                <a:spcPct val="75000"/>
              </a:lnSpc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lnSpc>
                <a:spcPct val="75000"/>
              </a:lnSpc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lnSpc>
                <a:spcPct val="75000"/>
              </a:lnSpc>
            </a:pPr>
            <a:r>
              <a:rPr lang="en-US">
                <a:latin typeface="Arial" charset="0"/>
                <a:ea typeface="MS PGothic" charset="0"/>
              </a:rPr>
              <a:t>What you must get right:</a:t>
            </a:r>
          </a:p>
        </p:txBody>
      </p:sp>
      <p:sp>
        <p:nvSpPr>
          <p:cNvPr id="458756" name="Rectangle 4"/>
          <p:cNvSpPr>
            <a:spLocks noChangeArrowheads="1"/>
          </p:cNvSpPr>
          <p:nvPr/>
        </p:nvSpPr>
        <p:spPr bwMode="auto">
          <a:xfrm>
            <a:off x="4876800" y="1816100"/>
            <a:ext cx="403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Product, not pain</a:t>
            </a:r>
          </a:p>
        </p:txBody>
      </p:sp>
      <p:sp>
        <p:nvSpPr>
          <p:cNvPr id="458757" name="Rectangle 5"/>
          <p:cNvSpPr>
            <a:spLocks noChangeArrowheads="1"/>
          </p:cNvSpPr>
          <p:nvPr/>
        </p:nvSpPr>
        <p:spPr bwMode="auto">
          <a:xfrm>
            <a:off x="4914900" y="2743200"/>
            <a:ext cx="4038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Miss out on relationship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Delays in market development</a:t>
            </a:r>
          </a:p>
        </p:txBody>
      </p:sp>
      <p:sp>
        <p:nvSpPr>
          <p:cNvPr id="458758" name="Rectangle 6"/>
          <p:cNvSpPr>
            <a:spLocks noChangeArrowheads="1"/>
          </p:cNvSpPr>
          <p:nvPr/>
        </p:nvSpPr>
        <p:spPr bwMode="auto">
          <a:xfrm>
            <a:off x="4902200" y="4191000"/>
            <a:ext cx="4038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Credibility before product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Demonstrate you can remove pain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Build a relationship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6" grpId="0" autoUpdateAnimBg="0"/>
      <p:bldP spid="458757" grpId="0" autoUpdateAnimBg="0"/>
      <p:bldP spid="45875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Selling Your Assets: “The Player”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7244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sz="2000">
                <a:latin typeface="Arial" charset="0"/>
                <a:ea typeface="MS PGothic" charset="0"/>
              </a:rPr>
              <a:t>Someone who can be “marketed” in lieu of established product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latin typeface="Arial" charset="0"/>
                <a:ea typeface="MS PGothic" charset="0"/>
              </a:rPr>
              <a:t>Characteristics of “The Player”</a:t>
            </a:r>
          </a:p>
        </p:txBody>
      </p:sp>
      <p:sp>
        <p:nvSpPr>
          <p:cNvPr id="460804" name="Text Box 4"/>
          <p:cNvSpPr txBox="1">
            <a:spLocks noChangeArrowheads="1"/>
          </p:cNvSpPr>
          <p:nvPr/>
        </p:nvSpPr>
        <p:spPr bwMode="auto">
          <a:xfrm>
            <a:off x="785813" y="5407025"/>
            <a:ext cx="76263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spcAft>
                <a:spcPct val="10000"/>
              </a:spcAft>
              <a:buClr>
                <a:srgbClr val="FFFFFF"/>
              </a:buClr>
              <a:buSzPct val="80000"/>
              <a:buFont typeface="Wingdings" charset="0"/>
              <a:buNone/>
            </a:pPr>
            <a:r>
              <a:rPr lang="en-US" sz="2600" i="1"/>
              <a:t>The Player’s expertise has more value to your first 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spcAft>
                <a:spcPct val="10000"/>
              </a:spcAft>
              <a:buClr>
                <a:srgbClr val="FFFFFF"/>
              </a:buClr>
              <a:buSzPct val="80000"/>
              <a:buFont typeface="Wingdings" charset="0"/>
              <a:buNone/>
            </a:pPr>
            <a:r>
              <a:rPr lang="en-US" sz="2600" i="1"/>
              <a:t>customers, and less risk, than your product</a:t>
            </a:r>
          </a:p>
          <a:p>
            <a:pPr algn="ctr" eaLnBrk="1" hangingPunct="1">
              <a:lnSpc>
                <a:spcPct val="75000"/>
              </a:lnSpc>
            </a:pPr>
            <a:endParaRPr lang="en-US" sz="2600" i="1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7800" y="2490788"/>
            <a:ext cx="8801100" cy="2882900"/>
            <a:chOff x="112" y="1192"/>
            <a:chExt cx="5544" cy="1816"/>
          </a:xfrm>
        </p:grpSpPr>
        <p:sp>
          <p:nvSpPr>
            <p:cNvPr id="40965" name="Oval 6"/>
            <p:cNvSpPr>
              <a:spLocks noChangeArrowheads="1"/>
            </p:cNvSpPr>
            <p:nvPr/>
          </p:nvSpPr>
          <p:spPr bwMode="auto">
            <a:xfrm>
              <a:off x="112" y="1432"/>
              <a:ext cx="1152" cy="105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E82B8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Knows the game inside out</a:t>
              </a:r>
            </a:p>
          </p:txBody>
        </p:sp>
        <p:sp>
          <p:nvSpPr>
            <p:cNvPr id="40966" name="Oval 7"/>
            <p:cNvSpPr>
              <a:spLocks noChangeArrowheads="1"/>
            </p:cNvSpPr>
            <p:nvPr/>
          </p:nvSpPr>
          <p:spPr bwMode="auto">
            <a:xfrm>
              <a:off x="2880" y="1192"/>
              <a:ext cx="1152" cy="105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E82B8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2800">
                  <a:solidFill>
                    <a:srgbClr val="000000"/>
                  </a:solidFill>
                </a:rPr>
                <a:t>Builds rapport</a:t>
              </a:r>
            </a:p>
          </p:txBody>
        </p:sp>
        <p:sp>
          <p:nvSpPr>
            <p:cNvPr id="40967" name="Oval 8"/>
            <p:cNvSpPr>
              <a:spLocks noChangeArrowheads="1"/>
            </p:cNvSpPr>
            <p:nvPr/>
          </p:nvSpPr>
          <p:spPr bwMode="auto">
            <a:xfrm>
              <a:off x="3592" y="1808"/>
              <a:ext cx="1200" cy="11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E82B8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2000">
                  <a:solidFill>
                    <a:srgbClr val="000000"/>
                  </a:solidFill>
                </a:rPr>
                <a:t>Translates and prioritizes</a:t>
              </a:r>
            </a:p>
          </p:txBody>
        </p:sp>
        <p:sp>
          <p:nvSpPr>
            <p:cNvPr id="40968" name="Oval 9"/>
            <p:cNvSpPr>
              <a:spLocks noChangeArrowheads="1"/>
            </p:cNvSpPr>
            <p:nvPr/>
          </p:nvSpPr>
          <p:spPr bwMode="auto">
            <a:xfrm>
              <a:off x="1848" y="1408"/>
              <a:ext cx="1200" cy="11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E82B8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Listens and communi-cates</a:t>
              </a:r>
            </a:p>
          </p:txBody>
        </p:sp>
        <p:sp>
          <p:nvSpPr>
            <p:cNvPr id="40969" name="Oval 10"/>
            <p:cNvSpPr>
              <a:spLocks noChangeArrowheads="1"/>
            </p:cNvSpPr>
            <p:nvPr/>
          </p:nvSpPr>
          <p:spPr bwMode="auto">
            <a:xfrm>
              <a:off x="864" y="1904"/>
              <a:ext cx="1200" cy="11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E82B8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2000">
                  <a:solidFill>
                    <a:srgbClr val="000000"/>
                  </a:solidFill>
                </a:rPr>
                <a:t>Has respected experience/ knowledge</a:t>
              </a:r>
            </a:p>
          </p:txBody>
        </p:sp>
        <p:sp>
          <p:nvSpPr>
            <p:cNvPr id="40970" name="Oval 11"/>
            <p:cNvSpPr>
              <a:spLocks noChangeArrowheads="1"/>
            </p:cNvSpPr>
            <p:nvPr/>
          </p:nvSpPr>
          <p:spPr bwMode="auto">
            <a:xfrm>
              <a:off x="4456" y="1240"/>
              <a:ext cx="1200" cy="11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E82B8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Is a magnet for other Players</a:t>
              </a: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0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Mistake 3. Big Company Customer Testing Process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3225"/>
            <a:ext cx="4157663" cy="450532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Where entrepreneurs go wrong: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What’s wrong with that?</a:t>
            </a:r>
          </a:p>
          <a:p>
            <a:pPr eaLnBrk="1" hangingPunct="1"/>
            <a:endParaRPr lang="en-US">
              <a:latin typeface="Arial" charset="0"/>
              <a:ea typeface="MS PGothic" charset="0"/>
            </a:endParaRPr>
          </a:p>
          <a:p>
            <a:pPr eaLnBrk="1" hangingPunct="1"/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What you must get right:</a:t>
            </a:r>
          </a:p>
        </p:txBody>
      </p:sp>
      <p:sp>
        <p:nvSpPr>
          <p:cNvPr id="462852" name="Rectangle 4"/>
          <p:cNvSpPr>
            <a:spLocks noChangeArrowheads="1"/>
          </p:cNvSpPr>
          <p:nvPr/>
        </p:nvSpPr>
        <p:spPr bwMode="auto">
          <a:xfrm>
            <a:off x="4826000" y="1717675"/>
            <a:ext cx="403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Big company process</a:t>
            </a:r>
          </a:p>
        </p:txBody>
      </p:sp>
      <p:sp>
        <p:nvSpPr>
          <p:cNvPr id="462853" name="Rectangle 5"/>
          <p:cNvSpPr>
            <a:spLocks noChangeArrowheads="1"/>
          </p:cNvSpPr>
          <p:nvPr/>
        </p:nvSpPr>
        <p:spPr bwMode="auto">
          <a:xfrm>
            <a:off x="4826000" y="2860675"/>
            <a:ext cx="4038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Insufficient strategic customer/market qualification up front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Not focused on referenceability</a:t>
            </a:r>
          </a:p>
        </p:txBody>
      </p:sp>
      <p:sp>
        <p:nvSpPr>
          <p:cNvPr id="462854" name="Rectangle 6"/>
          <p:cNvSpPr>
            <a:spLocks noChangeArrowheads="1"/>
          </p:cNvSpPr>
          <p:nvPr/>
        </p:nvSpPr>
        <p:spPr bwMode="auto">
          <a:xfrm>
            <a:off x="4826000" y="5181600"/>
            <a:ext cx="4038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First customers in the right market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80% must buy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2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2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1" grpId="0" build="p" autoUpdateAnimBg="0" advAuto="0"/>
      <p:bldP spid="462852" grpId="0" autoUpdateAnimBg="0"/>
      <p:bldP spid="462853" grpId="0" autoUpdateAnimBg="0"/>
      <p:bldP spid="46285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184150" y="304800"/>
            <a:ext cx="895985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What Is the Early Product Testing Process?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1524000"/>
            <a:ext cx="7608887" cy="217011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  <a:ea typeface="MS PGothic" charset="0"/>
              </a:rPr>
              <a:t>Typically, very tactical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381000" y="26670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PM’s identify customers who will “test”</a:t>
            </a:r>
          </a:p>
        </p:txBody>
      </p:sp>
      <p:sp>
        <p:nvSpPr>
          <p:cNvPr id="45060" name="Rectangle 5"/>
          <p:cNvSpPr>
            <a:spLocks noChangeArrowheads="1"/>
          </p:cNvSpPr>
          <p:nvPr/>
        </p:nvSpPr>
        <p:spPr bwMode="auto">
          <a:xfrm>
            <a:off x="2362200" y="26670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latin typeface="Arial Unicode MS" charset="0"/>
              </a:rPr>
              <a:t>Customers identify feature, quality issues</a:t>
            </a:r>
          </a:p>
        </p:txBody>
      </p:sp>
      <p:sp>
        <p:nvSpPr>
          <p:cNvPr id="45061" name="Rectangle 6"/>
          <p:cNvSpPr>
            <a:spLocks noChangeArrowheads="1"/>
          </p:cNvSpPr>
          <p:nvPr/>
        </p:nvSpPr>
        <p:spPr bwMode="auto">
          <a:xfrm>
            <a:off x="6346825" y="26670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Engineering addresses</a:t>
            </a: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4365625" y="2681288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PM’s evaluate customer input for current or future revisions</a:t>
            </a:r>
          </a:p>
        </p:txBody>
      </p:sp>
      <p:sp>
        <p:nvSpPr>
          <p:cNvPr id="45063" name="Rectangle 8"/>
          <p:cNvSpPr>
            <a:spLocks noChangeArrowheads="1"/>
          </p:cNvSpPr>
          <p:nvPr/>
        </p:nvSpPr>
        <p:spPr bwMode="auto">
          <a:xfrm>
            <a:off x="1066800" y="42672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Company learns how to deliver, support product</a:t>
            </a:r>
          </a:p>
        </p:txBody>
      </p:sp>
      <p:sp>
        <p:nvSpPr>
          <p:cNvPr id="45064" name="Rectangle 9"/>
          <p:cNvSpPr>
            <a:spLocks noChangeArrowheads="1"/>
          </p:cNvSpPr>
          <p:nvPr/>
        </p:nvSpPr>
        <p:spPr bwMode="auto">
          <a:xfrm>
            <a:off x="3124200" y="42672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Customers who test may or may not buy</a:t>
            </a:r>
          </a:p>
        </p:txBody>
      </p:sp>
      <p:sp>
        <p:nvSpPr>
          <p:cNvPr id="45065" name="Rectangle 10"/>
          <p:cNvSpPr>
            <a:spLocks noChangeArrowheads="1"/>
          </p:cNvSpPr>
          <p:nvPr/>
        </p:nvSpPr>
        <p:spPr bwMode="auto">
          <a:xfrm>
            <a:off x="5257800" y="42672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Product is finalized</a:t>
            </a:r>
          </a:p>
        </p:txBody>
      </p:sp>
      <p:sp>
        <p:nvSpPr>
          <p:cNvPr id="45066" name="Rectangle 11"/>
          <p:cNvSpPr>
            <a:spLocks noChangeArrowheads="1"/>
          </p:cNvSpPr>
          <p:nvPr/>
        </p:nvSpPr>
        <p:spPr bwMode="auto">
          <a:xfrm>
            <a:off x="7239000" y="4267200"/>
            <a:ext cx="16002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5E82B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1600" b="1">
                <a:solidFill>
                  <a:srgbClr val="000000"/>
                </a:solidFill>
                <a:latin typeface="Arial Unicode MS" charset="0"/>
              </a:rPr>
              <a:t>Product is launched</a:t>
            </a:r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>
            <a:off x="2057400" y="32004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>
            <a:off x="4038600" y="32004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>
            <a:off x="6019800" y="32004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>
            <a:off x="8001000" y="32004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>
            <a:off x="762000" y="48006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>
            <a:off x="2743200" y="48006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>
            <a:off x="4876800" y="48006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19"/>
          <p:cNvSpPr>
            <a:spLocks noChangeShapeType="1"/>
          </p:cNvSpPr>
          <p:nvPr/>
        </p:nvSpPr>
        <p:spPr bwMode="auto">
          <a:xfrm>
            <a:off x="6934200" y="48006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Freeform 22"/>
          <p:cNvSpPr>
            <a:spLocks/>
          </p:cNvSpPr>
          <p:nvPr/>
        </p:nvSpPr>
        <p:spPr bwMode="auto">
          <a:xfrm>
            <a:off x="5949950" y="2162175"/>
            <a:ext cx="1176338" cy="436563"/>
          </a:xfrm>
          <a:custGeom>
            <a:avLst/>
            <a:gdLst>
              <a:gd name="T0" fmla="*/ 2147483647 w 741"/>
              <a:gd name="T1" fmla="*/ 2147483647 h 275"/>
              <a:gd name="T2" fmla="*/ 2147483647 w 741"/>
              <a:gd name="T3" fmla="*/ 2147483647 h 275"/>
              <a:gd name="T4" fmla="*/ 0 w 741"/>
              <a:gd name="T5" fmla="*/ 0 h 275"/>
              <a:gd name="T6" fmla="*/ 0 60000 65536"/>
              <a:gd name="T7" fmla="*/ 0 60000 65536"/>
              <a:gd name="T8" fmla="*/ 0 60000 65536"/>
              <a:gd name="T9" fmla="*/ 0 w 741"/>
              <a:gd name="T10" fmla="*/ 0 h 275"/>
              <a:gd name="T11" fmla="*/ 741 w 741"/>
              <a:gd name="T12" fmla="*/ 275 h 2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1" h="275">
                <a:moveTo>
                  <a:pt x="741" y="275"/>
                </a:moveTo>
                <a:cubicBezTo>
                  <a:pt x="729" y="188"/>
                  <a:pt x="717" y="101"/>
                  <a:pt x="594" y="55"/>
                </a:cubicBezTo>
                <a:cubicBezTo>
                  <a:pt x="471" y="9"/>
                  <a:pt x="235" y="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Freeform 23"/>
          <p:cNvSpPr>
            <a:spLocks/>
          </p:cNvSpPr>
          <p:nvPr/>
        </p:nvSpPr>
        <p:spPr bwMode="auto">
          <a:xfrm flipH="1">
            <a:off x="3116263" y="2128838"/>
            <a:ext cx="1176337" cy="436562"/>
          </a:xfrm>
          <a:custGeom>
            <a:avLst/>
            <a:gdLst>
              <a:gd name="T0" fmla="*/ 2147483647 w 741"/>
              <a:gd name="T1" fmla="*/ 2147483647 h 275"/>
              <a:gd name="T2" fmla="*/ 2147483647 w 741"/>
              <a:gd name="T3" fmla="*/ 2147483647 h 275"/>
              <a:gd name="T4" fmla="*/ 0 w 741"/>
              <a:gd name="T5" fmla="*/ 0 h 275"/>
              <a:gd name="T6" fmla="*/ 0 60000 65536"/>
              <a:gd name="T7" fmla="*/ 0 60000 65536"/>
              <a:gd name="T8" fmla="*/ 0 60000 65536"/>
              <a:gd name="T9" fmla="*/ 0 w 741"/>
              <a:gd name="T10" fmla="*/ 0 h 275"/>
              <a:gd name="T11" fmla="*/ 741 w 741"/>
              <a:gd name="T12" fmla="*/ 275 h 2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1" h="275">
                <a:moveTo>
                  <a:pt x="741" y="275"/>
                </a:moveTo>
                <a:cubicBezTo>
                  <a:pt x="729" y="188"/>
                  <a:pt x="717" y="101"/>
                  <a:pt x="594" y="55"/>
                </a:cubicBezTo>
                <a:cubicBezTo>
                  <a:pt x="471" y="9"/>
                  <a:pt x="235" y="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4"/>
          <p:cNvSpPr>
            <a:spLocks noChangeShapeType="1"/>
          </p:cNvSpPr>
          <p:nvPr/>
        </p:nvSpPr>
        <p:spPr bwMode="auto">
          <a:xfrm>
            <a:off x="4267200" y="2119313"/>
            <a:ext cx="1755775" cy="42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858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>
                <a:latin typeface="Arial" charset="0"/>
                <a:ea typeface="MS PGothic" charset="0"/>
              </a:rPr>
              <a:t>Why Is Early Product Testing Strategic?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66863"/>
            <a:ext cx="8001000" cy="5102225"/>
          </a:xfrm>
        </p:spPr>
        <p:txBody>
          <a:bodyPr/>
          <a:lstStyle/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>
                <a:solidFill>
                  <a:srgbClr val="008000"/>
                </a:solidFill>
                <a:latin typeface="Arial" charset="0"/>
                <a:ea typeface="MS PGothic" charset="0"/>
              </a:rPr>
              <a:t>The big company already has a market, a reputation and existing customer relationships</a:t>
            </a:r>
          </a:p>
          <a:p>
            <a:pPr algn="ctr" eaLnBrk="1" hangingPunct="1">
              <a:lnSpc>
                <a:spcPct val="85000"/>
              </a:lnSpc>
              <a:buFontTx/>
              <a:buNone/>
            </a:pPr>
            <a:r>
              <a:rPr lang="en-US" sz="3600" i="1">
                <a:latin typeface="Arial" charset="0"/>
                <a:ea typeface="MS PGothic" charset="0"/>
              </a:rPr>
              <a:t>Startups do not!</a:t>
            </a:r>
          </a:p>
          <a:p>
            <a:pPr algn="ctr" eaLnBrk="1" hangingPunct="1">
              <a:lnSpc>
                <a:spcPct val="85000"/>
              </a:lnSpc>
              <a:buFontTx/>
              <a:buNone/>
            </a:pPr>
            <a:endParaRPr lang="en-US" sz="3600" i="1">
              <a:latin typeface="Arial" charset="0"/>
              <a:ea typeface="MS PGothic" charset="0"/>
            </a:endParaRPr>
          </a:p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>
                <a:solidFill>
                  <a:srgbClr val="860000"/>
                </a:solidFill>
                <a:latin typeface="Arial" charset="0"/>
                <a:ea typeface="MS PGothic" charset="0"/>
              </a:rPr>
              <a:t>The early product testing process is the first time your vision is being tested before the true judge: the customers</a:t>
            </a:r>
          </a:p>
          <a:p>
            <a:pPr lvl="1" eaLnBrk="1" hangingPunct="1">
              <a:lnSpc>
                <a:spcPct val="85000"/>
              </a:lnSpc>
              <a:buFont typeface="Times" charset="0"/>
              <a:buNone/>
            </a:pPr>
            <a:r>
              <a:rPr lang="en-US" sz="2000">
                <a:latin typeface="Arial" charset="0"/>
                <a:ea typeface="MS PGothic" charset="0"/>
              </a:rPr>
              <a:t>		It must pass</a:t>
            </a:r>
          </a:p>
          <a:p>
            <a:pPr lvl="1" eaLnBrk="1" hangingPunct="1">
              <a:lnSpc>
                <a:spcPct val="85000"/>
              </a:lnSpc>
              <a:buFont typeface="Times" charset="0"/>
              <a:buNone/>
            </a:pPr>
            <a:r>
              <a:rPr lang="en-US" sz="2000">
                <a:latin typeface="Arial" charset="0"/>
                <a:ea typeface="MS PGothic" charset="0"/>
              </a:rPr>
              <a:t>		It must lead to additional sales</a:t>
            </a:r>
          </a:p>
          <a:p>
            <a:pPr lvl="1" eaLnBrk="1" hangingPunct="1">
              <a:lnSpc>
                <a:spcPct val="85000"/>
              </a:lnSpc>
              <a:buFont typeface="Times" charset="0"/>
              <a:buNone/>
            </a:pPr>
            <a:r>
              <a:rPr lang="en-US" sz="2000">
                <a:latin typeface="Arial" charset="0"/>
                <a:ea typeface="MS PGothic" charset="0"/>
              </a:rPr>
              <a:t>		It must lead to additional sales in the right markets </a:t>
            </a:r>
          </a:p>
          <a:p>
            <a:pPr lvl="1" eaLnBrk="1" hangingPunct="1">
              <a:lnSpc>
                <a:spcPct val="85000"/>
              </a:lnSpc>
              <a:buFont typeface="Times" charset="0"/>
              <a:buNone/>
            </a:pPr>
            <a:endParaRPr lang="en-US" sz="2000">
              <a:latin typeface="Arial" charset="0"/>
              <a:ea typeface="MS PGothic" charset="0"/>
            </a:endParaRPr>
          </a:p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>
                <a:solidFill>
                  <a:srgbClr val="000066"/>
                </a:solidFill>
                <a:latin typeface="Arial" charset="0"/>
                <a:ea typeface="MS PGothic" charset="0"/>
              </a:rPr>
              <a:t>Or else you are back to ground zero in market development</a:t>
            </a:r>
          </a:p>
        </p:txBody>
      </p:sp>
    </p:spTree>
  </p:cSld>
  <p:clrMapOvr>
    <a:masterClrMapping/>
  </p:clrMapOvr>
  <p:transition xmlns:p14="http://schemas.microsoft.com/office/powerpoint/2010/main">
    <p:pull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838200"/>
            <a:ext cx="4043363" cy="5943600"/>
            <a:chOff x="144" y="96"/>
            <a:chExt cx="2547" cy="3744"/>
          </a:xfrm>
        </p:grpSpPr>
        <p:sp>
          <p:nvSpPr>
            <p:cNvPr id="49168" name="Oval 3"/>
            <p:cNvSpPr>
              <a:spLocks noChangeArrowheads="1"/>
            </p:cNvSpPr>
            <p:nvPr/>
          </p:nvSpPr>
          <p:spPr bwMode="auto">
            <a:xfrm>
              <a:off x="1080" y="3216"/>
              <a:ext cx="964" cy="624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Whiteboard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to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alpha</a:t>
              </a:r>
              <a:r>
                <a:rPr lang="en-US" sz="1800" b="1" i="1">
                  <a:solidFill>
                    <a:srgbClr val="000000"/>
                  </a:solidFill>
                  <a:latin typeface="Times New Roman" charset="0"/>
                </a:rPr>
                <a:t> </a:t>
              </a:r>
            </a:p>
          </p:txBody>
        </p:sp>
        <p:sp>
          <p:nvSpPr>
            <p:cNvPr id="49169" name="Oval 4"/>
            <p:cNvSpPr>
              <a:spLocks noChangeArrowheads="1"/>
            </p:cNvSpPr>
            <p:nvPr/>
          </p:nvSpPr>
          <p:spPr bwMode="auto">
            <a:xfrm>
              <a:off x="905" y="2423"/>
              <a:ext cx="1314" cy="763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Debugging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and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beta</a:t>
              </a:r>
            </a:p>
          </p:txBody>
        </p:sp>
        <p:sp>
          <p:nvSpPr>
            <p:cNvPr id="49170" name="Oval 5"/>
            <p:cNvSpPr>
              <a:spLocks noChangeArrowheads="1"/>
            </p:cNvSpPr>
            <p:nvPr/>
          </p:nvSpPr>
          <p:spPr bwMode="auto">
            <a:xfrm>
              <a:off x="768" y="1752"/>
              <a:ext cx="1587" cy="648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Production ready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</a:t>
              </a:r>
            </a:p>
          </p:txBody>
        </p:sp>
        <p:sp>
          <p:nvSpPr>
            <p:cNvPr id="49171" name="Oval 6"/>
            <p:cNvSpPr>
              <a:spLocks noChangeArrowheads="1"/>
            </p:cNvSpPr>
            <p:nvPr/>
          </p:nvSpPr>
          <p:spPr bwMode="auto">
            <a:xfrm>
              <a:off x="432" y="96"/>
              <a:ext cx="2259" cy="936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Global rollout</a:t>
              </a:r>
            </a:p>
          </p:txBody>
        </p:sp>
        <p:sp>
          <p:nvSpPr>
            <p:cNvPr id="49172" name="Oval 7"/>
            <p:cNvSpPr>
              <a:spLocks noChangeArrowheads="1"/>
            </p:cNvSpPr>
            <p:nvPr/>
          </p:nvSpPr>
          <p:spPr bwMode="auto">
            <a:xfrm>
              <a:off x="576" y="1080"/>
              <a:ext cx="1971" cy="648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 goes live</a:t>
              </a:r>
            </a:p>
          </p:txBody>
        </p:sp>
        <p:sp>
          <p:nvSpPr>
            <p:cNvPr id="49173" name="Text Box 8"/>
            <p:cNvSpPr txBox="1">
              <a:spLocks noChangeArrowheads="1"/>
            </p:cNvSpPr>
            <p:nvPr/>
          </p:nvSpPr>
          <p:spPr bwMode="auto">
            <a:xfrm rot="-5400000">
              <a:off x="-867" y="1817"/>
              <a:ext cx="2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b="1" i="1">
                  <a:latin typeface="Times New Roman" charset="0"/>
                </a:rPr>
                <a:t>Product Development Cycle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276600" y="914400"/>
            <a:ext cx="5483225" cy="5867400"/>
            <a:chOff x="2064" y="576"/>
            <a:chExt cx="3454" cy="3696"/>
          </a:xfrm>
        </p:grpSpPr>
        <p:sp>
          <p:nvSpPr>
            <p:cNvPr id="49157" name="Oval 10"/>
            <p:cNvSpPr>
              <a:spLocks noChangeArrowheads="1"/>
            </p:cNvSpPr>
            <p:nvPr/>
          </p:nvSpPr>
          <p:spPr bwMode="auto">
            <a:xfrm>
              <a:off x="3621" y="3648"/>
              <a:ext cx="964" cy="624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Exploratory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meetings</a:t>
              </a:r>
            </a:p>
          </p:txBody>
        </p:sp>
        <p:sp>
          <p:nvSpPr>
            <p:cNvPr id="49158" name="Oval 11"/>
            <p:cNvSpPr>
              <a:spLocks noChangeArrowheads="1"/>
            </p:cNvSpPr>
            <p:nvPr/>
          </p:nvSpPr>
          <p:spPr bwMode="auto">
            <a:xfrm>
              <a:off x="3446" y="2855"/>
              <a:ext cx="1314" cy="763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feedback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&amp; building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credibility</a:t>
              </a:r>
            </a:p>
          </p:txBody>
        </p:sp>
        <p:sp>
          <p:nvSpPr>
            <p:cNvPr id="49159" name="Oval 12"/>
            <p:cNvSpPr>
              <a:spLocks noChangeArrowheads="1"/>
            </p:cNvSpPr>
            <p:nvPr/>
          </p:nvSpPr>
          <p:spPr bwMode="auto">
            <a:xfrm>
              <a:off x="3648" y="2184"/>
              <a:ext cx="864" cy="648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Paying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customers!</a:t>
              </a:r>
            </a:p>
          </p:txBody>
        </p:sp>
        <p:sp>
          <p:nvSpPr>
            <p:cNvPr id="49160" name="Line 13"/>
            <p:cNvSpPr>
              <a:spLocks noChangeShapeType="1"/>
            </p:cNvSpPr>
            <p:nvPr/>
          </p:nvSpPr>
          <p:spPr bwMode="auto">
            <a:xfrm flipV="1">
              <a:off x="2064" y="3936"/>
              <a:ext cx="153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Line 14"/>
            <p:cNvSpPr>
              <a:spLocks noChangeShapeType="1"/>
            </p:cNvSpPr>
            <p:nvPr/>
          </p:nvSpPr>
          <p:spPr bwMode="auto">
            <a:xfrm>
              <a:off x="2284" y="3216"/>
              <a:ext cx="1095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Line 15"/>
            <p:cNvSpPr>
              <a:spLocks noChangeShapeType="1"/>
            </p:cNvSpPr>
            <p:nvPr/>
          </p:nvSpPr>
          <p:spPr bwMode="auto">
            <a:xfrm flipV="1">
              <a:off x="2376" y="2448"/>
              <a:ext cx="91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Oval 16"/>
            <p:cNvSpPr>
              <a:spLocks noChangeArrowheads="1"/>
            </p:cNvSpPr>
            <p:nvPr/>
          </p:nvSpPr>
          <p:spPr bwMode="auto">
            <a:xfrm>
              <a:off x="3744" y="576"/>
              <a:ext cx="624" cy="672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Market too small</a:t>
              </a:r>
            </a:p>
          </p:txBody>
        </p:sp>
        <p:sp>
          <p:nvSpPr>
            <p:cNvPr id="49164" name="Oval 17"/>
            <p:cNvSpPr>
              <a:spLocks noChangeArrowheads="1"/>
            </p:cNvSpPr>
            <p:nvPr/>
          </p:nvSpPr>
          <p:spPr bwMode="auto">
            <a:xfrm>
              <a:off x="3696" y="1512"/>
              <a:ext cx="768" cy="648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References</a:t>
              </a:r>
            </a:p>
          </p:txBody>
        </p:sp>
        <p:sp>
          <p:nvSpPr>
            <p:cNvPr id="49165" name="Line 18"/>
            <p:cNvSpPr>
              <a:spLocks noChangeShapeType="1"/>
            </p:cNvSpPr>
            <p:nvPr/>
          </p:nvSpPr>
          <p:spPr bwMode="auto">
            <a:xfrm flipV="1">
              <a:off x="2592" y="1824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Line 19"/>
            <p:cNvSpPr>
              <a:spLocks noChangeShapeType="1"/>
            </p:cNvSpPr>
            <p:nvPr/>
          </p:nvSpPr>
          <p:spPr bwMode="auto">
            <a:xfrm flipV="1">
              <a:off x="2736" y="1008"/>
              <a:ext cx="19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Text Box 20"/>
            <p:cNvSpPr txBox="1">
              <a:spLocks noChangeArrowheads="1"/>
            </p:cNvSpPr>
            <p:nvPr/>
          </p:nvSpPr>
          <p:spPr bwMode="auto">
            <a:xfrm rot="5400000" flipH="1">
              <a:off x="4245" y="2287"/>
              <a:ext cx="22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b="1" i="1">
                  <a:latin typeface="Times New Roman" charset="0"/>
                </a:rPr>
                <a:t>Market Development Cycle</a:t>
              </a:r>
            </a:p>
          </p:txBody>
        </p:sp>
      </p:grpSp>
      <p:sp>
        <p:nvSpPr>
          <p:cNvPr id="49155" name="Rectangle 21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6781800" cy="446088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MS PGothic" charset="0"/>
              </a:rPr>
              <a:t>The Tango</a:t>
            </a:r>
          </a:p>
        </p:txBody>
      </p:sp>
      <p:pic>
        <p:nvPicPr>
          <p:cNvPr id="49156" name="Picture 23" descr="tang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0"/>
            <a:ext cx="113665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7150"/>
            <a:ext cx="8089900" cy="140335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Being Strategic Means </a:t>
            </a:r>
            <a:br>
              <a:rPr lang="en-US">
                <a:latin typeface="Arial" charset="0"/>
                <a:ea typeface="MS PGothic" charset="0"/>
              </a:rPr>
            </a:br>
            <a:r>
              <a:rPr lang="en-US" sz="2400">
                <a:solidFill>
                  <a:srgbClr val="01107E"/>
                </a:solidFill>
                <a:latin typeface="Arial" charset="0"/>
                <a:ea typeface="MS PGothic" charset="0"/>
              </a:rPr>
              <a:t>Choosing the Right Customer Partners and         Making them Referenceable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97063"/>
            <a:ext cx="8458200" cy="35020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charset="0"/>
              <a:buNone/>
            </a:pPr>
            <a:r>
              <a:rPr lang="en-US" sz="2800">
                <a:latin typeface="Arial" charset="0"/>
                <a:ea typeface="MS PGothic" charset="0"/>
              </a:rPr>
              <a:t>Q: What is a “wrong” customer?</a:t>
            </a:r>
          </a:p>
          <a:p>
            <a:pPr lvl="1" eaLnBrk="1" hangingPunct="1">
              <a:lnSpc>
                <a:spcPct val="75000"/>
              </a:lnSpc>
              <a:buFont typeface="Times" charset="0"/>
              <a:buNone/>
            </a:pPr>
            <a:r>
              <a:rPr lang="en-US" sz="2000">
                <a:solidFill>
                  <a:srgbClr val="008000"/>
                </a:solidFill>
                <a:latin typeface="Arial" charset="0"/>
                <a:ea typeface="MS PGothic" charset="0"/>
              </a:rPr>
              <a:t>Customer in wrong market</a:t>
            </a:r>
          </a:p>
          <a:p>
            <a:pPr lvl="2" eaLnBrk="1" hangingPunct="1">
              <a:lnSpc>
                <a:spcPct val="75000"/>
              </a:lnSpc>
              <a:buFontTx/>
              <a:buNone/>
            </a:pPr>
            <a:r>
              <a:rPr lang="en-US" sz="1800" b="0">
                <a:solidFill>
                  <a:srgbClr val="008000"/>
                </a:solidFill>
                <a:latin typeface="Arial" charset="0"/>
                <a:ea typeface="MS PGothic" charset="0"/>
              </a:rPr>
              <a:t>Not a large market with repeatable sales</a:t>
            </a:r>
          </a:p>
          <a:p>
            <a:pPr lvl="1" eaLnBrk="1" hangingPunct="1">
              <a:lnSpc>
                <a:spcPct val="75000"/>
              </a:lnSpc>
              <a:buFont typeface="Times" charset="0"/>
              <a:buNone/>
            </a:pPr>
            <a:r>
              <a:rPr lang="en-US" sz="2000">
                <a:solidFill>
                  <a:srgbClr val="860000"/>
                </a:solidFill>
                <a:latin typeface="Arial" charset="0"/>
                <a:ea typeface="MS PGothic" charset="0"/>
              </a:rPr>
              <a:t>Customer’s priorities are not mainstream</a:t>
            </a:r>
          </a:p>
          <a:p>
            <a:pPr lvl="2" eaLnBrk="1" hangingPunct="1">
              <a:lnSpc>
                <a:spcPct val="75000"/>
              </a:lnSpc>
              <a:buFontTx/>
              <a:buNone/>
            </a:pPr>
            <a:r>
              <a:rPr lang="en-US" sz="1800" b="0">
                <a:solidFill>
                  <a:srgbClr val="860000"/>
                </a:solidFill>
                <a:latin typeface="Arial" charset="0"/>
                <a:ea typeface="MS PGothic" charset="0"/>
              </a:rPr>
              <a:t>Unique development needed </a:t>
            </a:r>
          </a:p>
          <a:p>
            <a:pPr lvl="1" eaLnBrk="1" hangingPunct="1">
              <a:lnSpc>
                <a:spcPct val="75000"/>
              </a:lnSpc>
              <a:buFont typeface="Times" charset="0"/>
              <a:buNone/>
            </a:pPr>
            <a:r>
              <a:rPr lang="en-US" sz="2000">
                <a:solidFill>
                  <a:srgbClr val="000066"/>
                </a:solidFill>
                <a:latin typeface="Arial" charset="0"/>
                <a:ea typeface="MS PGothic" charset="0"/>
              </a:rPr>
              <a:t>Customer has no intention of buying when testing is complete</a:t>
            </a:r>
          </a:p>
          <a:p>
            <a:pPr lvl="2" eaLnBrk="1" hangingPunct="1">
              <a:lnSpc>
                <a:spcPct val="75000"/>
              </a:lnSpc>
              <a:buFontTx/>
              <a:buNone/>
            </a:pPr>
            <a:r>
              <a:rPr lang="en-US" sz="1800" b="0">
                <a:solidFill>
                  <a:srgbClr val="000066"/>
                </a:solidFill>
                <a:latin typeface="Arial" charset="0"/>
                <a:ea typeface="MS PGothic" charset="0"/>
              </a:rPr>
              <a:t>Opportunity cost </a:t>
            </a:r>
          </a:p>
          <a:p>
            <a:pPr lvl="2" eaLnBrk="1" hangingPunct="1">
              <a:lnSpc>
                <a:spcPct val="75000"/>
              </a:lnSpc>
              <a:buFontTx/>
              <a:buNone/>
            </a:pPr>
            <a:r>
              <a:rPr lang="en-US" sz="1800" b="0">
                <a:solidFill>
                  <a:srgbClr val="000066"/>
                </a:solidFill>
                <a:latin typeface="Arial" charset="0"/>
                <a:ea typeface="MS PGothic" charset="0"/>
              </a:rPr>
              <a:t>Lack of purchase is an implied bad reference</a:t>
            </a:r>
          </a:p>
        </p:txBody>
      </p:sp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612775" y="4837113"/>
            <a:ext cx="79248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2800" b="1"/>
              <a:t>A: </a:t>
            </a:r>
            <a:r>
              <a:rPr lang="en-US" sz="2800" b="1" u="sng"/>
              <a:t>A customer who is not referenceable</a:t>
            </a:r>
          </a:p>
          <a:p>
            <a:pPr algn="ctr" eaLnBrk="1" hangingPunct="1">
              <a:lnSpc>
                <a:spcPct val="95000"/>
              </a:lnSpc>
              <a:spcBef>
                <a:spcPct val="20000"/>
              </a:spcBef>
              <a:spcAft>
                <a:spcPct val="10000"/>
              </a:spcAft>
              <a:buClr>
                <a:srgbClr val="FFFFFF"/>
              </a:buClr>
              <a:buSzPct val="80000"/>
              <a:buFont typeface="Wingdings" charset="0"/>
              <a:buNone/>
            </a:pPr>
            <a:r>
              <a:rPr lang="en-US" i="1">
                <a:solidFill>
                  <a:srgbClr val="008000"/>
                </a:solidFill>
                <a:latin typeface="Tahoma" charset="0"/>
              </a:rPr>
              <a:t>Your early product testing process will establish your customer relationships, reputation and market</a:t>
            </a:r>
          </a:p>
          <a:p>
            <a:pPr algn="ctr" eaLnBrk="1" hangingPunct="1">
              <a:lnSpc>
                <a:spcPct val="95000"/>
              </a:lnSpc>
              <a:spcBef>
                <a:spcPct val="20000"/>
              </a:spcBef>
              <a:spcAft>
                <a:spcPct val="10000"/>
              </a:spcAft>
              <a:buClr>
                <a:srgbClr val="FFFFFF"/>
              </a:buClr>
              <a:buSzPct val="80000"/>
              <a:buFont typeface="Wingdings" charset="0"/>
              <a:buNone/>
            </a:pPr>
            <a:r>
              <a:rPr lang="en-US" sz="2000" b="1" i="1">
                <a:solidFill>
                  <a:srgbClr val="008000"/>
                </a:solidFill>
                <a:latin typeface="Tahoma" charset="0"/>
              </a:rPr>
              <a:t>Whether you like it or not</a:t>
            </a:r>
          </a:p>
          <a:p>
            <a:pPr algn="ctr" eaLnBrk="1" hangingPunct="1">
              <a:lnSpc>
                <a:spcPct val="95000"/>
              </a:lnSpc>
            </a:pPr>
            <a:endParaRPr lang="en-US" b="1" i="1">
              <a:latin typeface="Times New Roman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8001000" cy="4773613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US">
                <a:latin typeface="Arial" charset="0"/>
                <a:ea typeface="MS PGothic" charset="0"/>
              </a:rPr>
              <a:t>Product and market development are strategic and iterative processes that must be done simultaneously</a:t>
            </a:r>
          </a:p>
          <a:p>
            <a:pPr algn="ctr" eaLnBrk="1" hangingPunct="1">
              <a:buFont typeface="Wingdings" charset="0"/>
              <a:buNone/>
            </a:pPr>
            <a:endParaRPr lang="en-US">
              <a:latin typeface="Arial" charset="0"/>
              <a:ea typeface="MS PGothic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03325" y="3238500"/>
            <a:ext cx="5997575" cy="2274888"/>
            <a:chOff x="710" y="2208"/>
            <a:chExt cx="3778" cy="1433"/>
          </a:xfrm>
        </p:grpSpPr>
        <p:pic>
          <p:nvPicPr>
            <p:cNvPr id="17411" name="Picture 4" descr="tango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2208"/>
              <a:ext cx="1080" cy="1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2" name="Text Box 5"/>
            <p:cNvSpPr txBox="1">
              <a:spLocks noChangeArrowheads="1"/>
            </p:cNvSpPr>
            <p:nvPr/>
          </p:nvSpPr>
          <p:spPr bwMode="auto">
            <a:xfrm>
              <a:off x="710" y="2805"/>
              <a:ext cx="2385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spcAft>
                  <a:spcPct val="10000"/>
                </a:spcAft>
                <a:buClr>
                  <a:srgbClr val="FFFFFF"/>
                </a:buClr>
                <a:buSzPct val="80000"/>
                <a:buFont typeface="Wingdings" charset="0"/>
                <a:buNone/>
              </a:pPr>
              <a:r>
                <a:rPr lang="en-US" sz="2800">
                  <a:latin typeface="Tahoma" charset="0"/>
                </a:rPr>
                <a:t>…It takes two to tango</a:t>
              </a: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Three Equally Important Goals of </a:t>
            </a:r>
            <a:br>
              <a:rPr lang="en-US">
                <a:latin typeface="Arial" charset="0"/>
                <a:ea typeface="MS PGothic" charset="0"/>
              </a:rPr>
            </a:br>
            <a:r>
              <a:rPr lang="en-US">
                <a:solidFill>
                  <a:srgbClr val="01107E"/>
                </a:solidFill>
                <a:latin typeface="Arial" charset="0"/>
                <a:ea typeface="MS PGothic" charset="0"/>
              </a:rPr>
              <a:t>Early Product Testing in a Startup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725613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i="1">
                <a:latin typeface="Arial" charset="0"/>
                <a:ea typeface="MS PGothic" charset="0"/>
              </a:rPr>
              <a:t>The obvious:</a:t>
            </a:r>
            <a:r>
              <a:rPr lang="en-US">
                <a:latin typeface="Arial" charset="0"/>
                <a:ea typeface="MS PGothic" charset="0"/>
              </a:rPr>
              <a:t> feedback </a:t>
            </a:r>
            <a:r>
              <a:rPr lang="en-US" b="0">
                <a:latin typeface="Arial" charset="0"/>
                <a:ea typeface="MS PGothic" charset="0"/>
              </a:rPr>
              <a:t>to product development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r>
              <a:rPr lang="en-US" i="1">
                <a:latin typeface="Arial" charset="0"/>
                <a:ea typeface="MS PGothic" charset="0"/>
              </a:rPr>
              <a:t>The strategic:</a:t>
            </a:r>
            <a:r>
              <a:rPr lang="en-US">
                <a:latin typeface="Arial" charset="0"/>
                <a:ea typeface="MS PGothic" charset="0"/>
              </a:rPr>
              <a:t> selecting the strategic customers</a:t>
            </a:r>
            <a:endParaRPr lang="en-US" b="0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r>
              <a:rPr lang="en-US" i="1">
                <a:latin typeface="Arial" charset="0"/>
                <a:ea typeface="MS PGothic" charset="0"/>
              </a:rPr>
              <a:t>The tactical:</a:t>
            </a:r>
            <a:r>
              <a:rPr lang="en-US">
                <a:latin typeface="Arial" charset="0"/>
                <a:ea typeface="MS PGothic" charset="0"/>
              </a:rPr>
              <a:t> establishing a base of die hard loyal customers</a:t>
            </a:r>
            <a:endParaRPr lang="en-US" b="0">
              <a:latin typeface="Arial" charset="0"/>
              <a:ea typeface="MS P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201988" y="4565650"/>
            <a:ext cx="5964237" cy="2274888"/>
            <a:chOff x="3202180" y="4566044"/>
            <a:chExt cx="5964122" cy="2274888"/>
          </a:xfrm>
        </p:grpSpPr>
        <p:pic>
          <p:nvPicPr>
            <p:cNvPr id="55300" name="Picture 5" descr="tango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1802" y="4566044"/>
              <a:ext cx="1714500" cy="227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1" name="Text Box 6"/>
            <p:cNvSpPr txBox="1">
              <a:spLocks noChangeArrowheads="1"/>
            </p:cNvSpPr>
            <p:nvPr/>
          </p:nvSpPr>
          <p:spPr bwMode="auto">
            <a:xfrm>
              <a:off x="3202180" y="5791594"/>
              <a:ext cx="3875088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spcAft>
                  <a:spcPct val="10000"/>
                </a:spcAft>
                <a:buClr>
                  <a:srgbClr val="FFFFFF"/>
                </a:buClr>
                <a:buSzPct val="80000"/>
                <a:buFont typeface="Wingdings" charset="0"/>
                <a:buNone/>
              </a:pPr>
              <a:r>
                <a:rPr lang="en-US" sz="2800">
                  <a:solidFill>
                    <a:srgbClr val="008000"/>
                  </a:solidFill>
                  <a:latin typeface="Tahoma" charset="0"/>
                </a:rPr>
                <a:t>IT takes two to tango…</a:t>
              </a:r>
              <a:endParaRPr lang="en-US" i="1">
                <a:solidFill>
                  <a:srgbClr val="008000"/>
                </a:solidFill>
                <a:latin typeface="Times New Roman" charset="0"/>
              </a:endParaRPr>
            </a:p>
          </p:txBody>
        </p:sp>
      </p:grp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57188"/>
            <a:ext cx="8915400" cy="685800"/>
          </a:xfrm>
        </p:spPr>
        <p:txBody>
          <a:bodyPr/>
          <a:lstStyle/>
          <a:p>
            <a:pPr eaLnBrk="1" hangingPunct="1"/>
            <a:r>
              <a:rPr lang="en-US" sz="2900">
                <a:latin typeface="Arial" charset="0"/>
                <a:ea typeface="MS PGothic" charset="0"/>
              </a:rPr>
              <a:t>Key Takeaways</a:t>
            </a:r>
            <a:br>
              <a:rPr lang="en-US" sz="2900">
                <a:latin typeface="Arial" charset="0"/>
                <a:ea typeface="MS PGothic" charset="0"/>
              </a:rPr>
            </a:br>
            <a:r>
              <a:rPr lang="en-US" sz="2400">
                <a:solidFill>
                  <a:srgbClr val="01107E"/>
                </a:solidFill>
                <a:latin typeface="Arial" charset="0"/>
                <a:ea typeface="MS PGothic" charset="0"/>
              </a:rPr>
              <a:t>Develop the Market as You Develop the Product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138" y="1682750"/>
            <a:ext cx="8001000" cy="4551363"/>
          </a:xfrm>
        </p:spPr>
        <p:txBody>
          <a:bodyPr/>
          <a:lstStyle/>
          <a:p>
            <a:pPr marL="419100" indent="-419100" eaLnBrk="1" hangingPunct="1">
              <a:buFont typeface="Wingdings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Don’t wait for product availability </a:t>
            </a:r>
            <a:r>
              <a:rPr lang="en-US" sz="1800" b="0">
                <a:latin typeface="Arial" charset="0"/>
                <a:ea typeface="MS PGothic" charset="0"/>
              </a:rPr>
              <a:t>to learn about customers, sales processes, partnerships and competition</a:t>
            </a:r>
            <a:endParaRPr lang="en-US" b="0">
              <a:latin typeface="Arial" charset="0"/>
              <a:ea typeface="MS PGothic" charset="0"/>
            </a:endParaRPr>
          </a:p>
          <a:p>
            <a:pPr marL="687388" lvl="1" eaLnBrk="1" hangingPunct="1">
              <a:lnSpc>
                <a:spcPct val="70000"/>
              </a:lnSpc>
              <a:buFont typeface="Wingdings" charset="0"/>
              <a:buAutoNum type="arabicPeriod"/>
            </a:pPr>
            <a:r>
              <a:rPr lang="en-US" sz="1800">
                <a:latin typeface="Arial" charset="0"/>
                <a:ea typeface="MS PGothic" charset="0"/>
              </a:rPr>
              <a:t>It’s about the customer – address his/her pain</a:t>
            </a:r>
          </a:p>
          <a:p>
            <a:pPr marL="687388" lvl="1" eaLnBrk="1" hangingPunct="1">
              <a:lnSpc>
                <a:spcPct val="70000"/>
              </a:lnSpc>
              <a:buFont typeface="Wingdings" charset="0"/>
              <a:buAutoNum type="arabicPeriod"/>
            </a:pPr>
            <a:r>
              <a:rPr lang="en-US" sz="1800">
                <a:latin typeface="Arial" charset="0"/>
                <a:ea typeface="MS PGothic" charset="0"/>
              </a:rPr>
              <a:t>The Player has more credibility than your product anyway!</a:t>
            </a:r>
          </a:p>
          <a:p>
            <a:pPr marL="419100" indent="-419100" eaLnBrk="1" hangingPunct="1">
              <a:buFont typeface="Wingdings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Build credibility </a:t>
            </a:r>
            <a:r>
              <a:rPr lang="en-US" sz="1800" b="0">
                <a:latin typeface="Arial" charset="0"/>
                <a:ea typeface="MS PGothic" charset="0"/>
              </a:rPr>
              <a:t>with potential customers and industry influencers so you can choose the right strategic market from the start</a:t>
            </a:r>
            <a:endParaRPr lang="en-US" b="0">
              <a:latin typeface="Arial" charset="0"/>
              <a:ea typeface="MS PGothic" charset="0"/>
            </a:endParaRPr>
          </a:p>
          <a:p>
            <a:pPr marL="419100" indent="-419100" eaLnBrk="1" hangingPunct="1">
              <a:buFont typeface="Wingdings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Identify minimum compelling features </a:t>
            </a:r>
            <a:r>
              <a:rPr lang="en-US" sz="1800" b="0">
                <a:latin typeface="Arial" charset="0"/>
                <a:ea typeface="MS PGothic" charset="0"/>
              </a:rPr>
              <a:t>and get the product to market ASAP</a:t>
            </a:r>
            <a:endParaRPr lang="en-US" b="0">
              <a:latin typeface="Arial" charset="0"/>
              <a:ea typeface="MS PGothic" charset="0"/>
            </a:endParaRPr>
          </a:p>
          <a:p>
            <a:pPr marL="419100" indent="-419100" eaLnBrk="1" hangingPunct="1">
              <a:buFont typeface="Wingdings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Make SURE your initial customers                             are strong references and will help with launch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2"/>
          <p:cNvSpPr txBox="1">
            <a:spLocks noChangeArrowheads="1"/>
          </p:cNvSpPr>
          <p:nvPr/>
        </p:nvSpPr>
        <p:spPr bwMode="auto">
          <a:xfrm>
            <a:off x="5562600" y="1981200"/>
            <a:ext cx="3581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1" i="1">
                <a:solidFill>
                  <a:srgbClr val="008000"/>
                </a:solidFill>
              </a:rPr>
              <a:t>“I’m a pragmatist, Leon.  Before I put a new product on the market, I ask myself, ‘Will it sell?’”</a:t>
            </a:r>
          </a:p>
        </p:txBody>
      </p:sp>
      <p:graphicFrame>
        <p:nvGraphicFramePr>
          <p:cNvPr id="57346" name="Object 3"/>
          <p:cNvGraphicFramePr>
            <a:graphicFrameLocks noChangeAspect="1"/>
          </p:cNvGraphicFramePr>
          <p:nvPr/>
        </p:nvGraphicFramePr>
        <p:xfrm>
          <a:off x="381000" y="1524000"/>
          <a:ext cx="5029200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Photo Editor Photo" r:id="rId4" imgW="6857143" imgH="6628571" progId="MSPhotoEd.3">
                  <p:embed/>
                </p:oleObj>
              </mc:Choice>
              <mc:Fallback>
                <p:oleObj name="Photo Editor Photo" r:id="rId4" imgW="6857143" imgH="6628571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5029200" cy="486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381000"/>
            <a:ext cx="510540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One Final Comment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b2C – GO TO MARKET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How do you get users? 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Hi, I’m Jon	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9090" name="Content Placeholder 8"/>
          <p:cNvSpPr>
            <a:spLocks noGrp="1"/>
          </p:cNvSpPr>
          <p:nvPr>
            <p:ph idx="1"/>
          </p:nvPr>
        </p:nvSpPr>
        <p:spPr>
          <a:xfrm>
            <a:off x="160338" y="1706563"/>
            <a:ext cx="8229600" cy="4876800"/>
          </a:xfrm>
        </p:spPr>
        <p:txBody>
          <a:bodyPr/>
          <a:lstStyle/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r>
              <a:rPr lang="en-US">
                <a:latin typeface="Arial" charset="0"/>
              </a:rPr>
              <a:t>SkiReport.com, Founder</a:t>
            </a:r>
            <a:br>
              <a:rPr lang="en-US">
                <a:latin typeface="Arial" charset="0"/>
              </a:rPr>
            </a:br>
            <a:r>
              <a:rPr lang="en-US" sz="1600" i="1">
                <a:solidFill>
                  <a:srgbClr val="343434"/>
                </a:solidFill>
                <a:latin typeface="Arial" charset="0"/>
              </a:rPr>
              <a:t>Acquired by Vail Resorts</a:t>
            </a:r>
          </a:p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r>
              <a:rPr lang="en-US">
                <a:latin typeface="Arial" charset="0"/>
              </a:rPr>
              <a:t>FantasyBook, Founder</a:t>
            </a:r>
            <a:br>
              <a:rPr lang="en-US">
                <a:latin typeface="Arial" charset="0"/>
              </a:rPr>
            </a:br>
            <a:r>
              <a:rPr lang="en-US" sz="1600" i="1">
                <a:solidFill>
                  <a:srgbClr val="343434"/>
                </a:solidFill>
                <a:latin typeface="Arial" charset="0"/>
              </a:rPr>
              <a:t>Acquired by Citizen Sports</a:t>
            </a:r>
          </a:p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r>
              <a:rPr lang="en-US">
                <a:latin typeface="Arial" charset="0"/>
              </a:rPr>
              <a:t>Citizen Sports, Lead Product </a:t>
            </a:r>
            <a:br>
              <a:rPr lang="en-US">
                <a:latin typeface="Arial" charset="0"/>
              </a:rPr>
            </a:br>
            <a:r>
              <a:rPr lang="en-US" sz="1600" i="1">
                <a:solidFill>
                  <a:srgbClr val="343434"/>
                </a:solidFill>
                <a:latin typeface="Arial" charset="0"/>
              </a:rPr>
              <a:t>Acquired by Yahoo!</a:t>
            </a:r>
          </a:p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r>
              <a:rPr lang="en-US">
                <a:latin typeface="Arial" charset="0"/>
              </a:rPr>
              <a:t>InfoScout, Co-Founder/CTO </a:t>
            </a:r>
            <a:br>
              <a:rPr lang="en-US">
                <a:latin typeface="Arial" charset="0"/>
              </a:rPr>
            </a:br>
            <a:r>
              <a:rPr lang="en-US" sz="1600" i="1">
                <a:solidFill>
                  <a:srgbClr val="343434"/>
                </a:solidFill>
                <a:latin typeface="Arial" charset="0"/>
              </a:rPr>
              <a:t>… cranking away</a:t>
            </a:r>
          </a:p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endParaRPr lang="en-US" sz="1600">
              <a:solidFill>
                <a:srgbClr val="343434"/>
              </a:solidFill>
              <a:latin typeface="Arial" charset="0"/>
            </a:endParaRPr>
          </a:p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endParaRPr lang="en-US">
              <a:latin typeface="Arial" charset="0"/>
            </a:endParaRPr>
          </a:p>
          <a:p>
            <a:pPr marL="365125" indent="0">
              <a:lnSpc>
                <a:spcPct val="110000"/>
              </a:lnSpc>
              <a:spcBef>
                <a:spcPts val="1800"/>
              </a:spcBef>
              <a:buFont typeface="Arial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909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1706563"/>
            <a:ext cx="294481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2690813"/>
            <a:ext cx="27638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598863"/>
            <a:ext cx="22304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4560888"/>
            <a:ext cx="2359025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The Cold Start Problem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0114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02588" cy="4525963"/>
          </a:xfrm>
        </p:spPr>
        <p:txBody>
          <a:bodyPr/>
          <a:lstStyle/>
          <a:p>
            <a:r>
              <a:rPr lang="en-US">
                <a:latin typeface="Arial" charset="0"/>
              </a:rPr>
              <a:t>Great idea at scale!... but how do you get there?</a:t>
            </a:r>
          </a:p>
          <a:p>
            <a:r>
              <a:rPr lang="en-US">
                <a:latin typeface="Arial" charset="0"/>
              </a:rPr>
              <a:t>Success of your business largely dependent on your ability to get from 0 =&gt; 20 mph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5400" y="4483100"/>
            <a:ext cx="23939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Social Play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5913" y="4471988"/>
            <a:ext cx="23939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UGC Play</a:t>
            </a:r>
          </a:p>
        </p:txBody>
      </p:sp>
      <p:pic>
        <p:nvPicPr>
          <p:cNvPr id="9011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06938"/>
            <a:ext cx="21447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9288"/>
            <a:ext cx="23717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8" y="4981575"/>
            <a:ext cx="21145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0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3" y="4967288"/>
            <a:ext cx="105251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4437063"/>
            <a:ext cx="2392363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Market Place Play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800" y="3729038"/>
            <a:ext cx="8255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Many plays are particular susceptible to the cold </a:t>
            </a:r>
            <a:r>
              <a:rPr lang="en-US" i="1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start…</a:t>
            </a:r>
            <a:endParaRPr lang="en-US" i="1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9012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5784850"/>
            <a:ext cx="677862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8" y="5794375"/>
            <a:ext cx="159861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Optimize conversion funnel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1138" name="Content Placeholder 4"/>
          <p:cNvSpPr>
            <a:spLocks noGrp="1"/>
          </p:cNvSpPr>
          <p:nvPr>
            <p:ph idx="1"/>
          </p:nvPr>
        </p:nvSpPr>
        <p:spPr>
          <a:xfrm>
            <a:off x="457200" y="1441450"/>
            <a:ext cx="8229600" cy="5364163"/>
          </a:xfrm>
        </p:spPr>
        <p:txBody>
          <a:bodyPr/>
          <a:lstStyle/>
          <a:p>
            <a:r>
              <a:rPr lang="en-US">
                <a:latin typeface="Arial" charset="0"/>
              </a:rPr>
              <a:t>Before diving in and dropping $, </a:t>
            </a:r>
            <a:r>
              <a:rPr lang="en-US" b="1">
                <a:latin typeface="Arial" charset="0"/>
              </a:rPr>
              <a:t>nail your message </a:t>
            </a:r>
            <a:r>
              <a:rPr lang="en-US">
                <a:latin typeface="Arial" charset="0"/>
              </a:rPr>
              <a:t>and optimize your conversion funnel on small number of users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463800"/>
            <a:ext cx="55530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4000" y="5365750"/>
            <a:ext cx="1895475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48</a:t>
            </a:r>
            <a:r>
              <a:rPr lang="en-US" sz="5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%</a:t>
            </a:r>
            <a:endParaRPr lang="en-US" sz="5000" dirty="0">
              <a:solidFill>
                <a:srgbClr val="93A299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2457450"/>
            <a:ext cx="5592762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6538" y="5362575"/>
            <a:ext cx="1897062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65</a:t>
            </a:r>
            <a:r>
              <a:rPr lang="en-US" sz="5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%</a:t>
            </a:r>
            <a:endParaRPr lang="en-US" sz="5000" dirty="0">
              <a:solidFill>
                <a:srgbClr val="93A299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2492375"/>
            <a:ext cx="5592762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2088" y="5487988"/>
            <a:ext cx="1895475" cy="13223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7</a:t>
            </a:r>
            <a:r>
              <a:rPr lang="en-US" sz="8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7</a:t>
            </a:r>
            <a:r>
              <a:rPr lang="en-US" sz="5000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%</a:t>
            </a:r>
            <a:endParaRPr lang="en-US" sz="5000" dirty="0">
              <a:solidFill>
                <a:srgbClr val="93A299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0000" y="4360863"/>
            <a:ext cx="25971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Users more likely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to declare </a:t>
            </a:r>
            <a:r>
              <a:rPr lang="en-US" sz="1800" i="1" dirty="0" err="1">
                <a:solidFill>
                  <a:srgbClr val="93A299"/>
                </a:solidFill>
                <a:latin typeface="Arial"/>
                <a:ea typeface="+mn-ea"/>
                <a:cs typeface="+mn-cs"/>
              </a:rPr>
              <a:t>fanhood</a:t>
            </a:r>
            <a:endParaRPr lang="en-US" sz="1800" i="1" dirty="0">
              <a:solidFill>
                <a:srgbClr val="93A299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2538" y="4371975"/>
            <a:ext cx="25971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Users like big logos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dirty="0">
                <a:solidFill>
                  <a:srgbClr val="93A299"/>
                </a:solidFill>
                <a:latin typeface="Arial"/>
                <a:ea typeface="+mn-ea"/>
                <a:cs typeface="+mn-cs"/>
              </a:rPr>
              <a:t>more than dropdown</a:t>
            </a:r>
            <a:endParaRPr lang="en-US" sz="1800" i="1" dirty="0">
              <a:solidFill>
                <a:srgbClr val="93A299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  <p:bldP spid="14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ea typeface="+mj-ea"/>
                <a:cs typeface="+mj-cs"/>
              </a:rPr>
              <a:t>Optimizely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9216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3552825"/>
            <a:ext cx="5348287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55850"/>
            <a:ext cx="4732338" cy="27511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4" name="Content Placeholder 4"/>
          <p:cNvSpPr>
            <a:spLocks noGrp="1"/>
          </p:cNvSpPr>
          <p:nvPr>
            <p:ph idx="1"/>
          </p:nvPr>
        </p:nvSpPr>
        <p:spPr>
          <a:xfrm>
            <a:off x="457200" y="1441450"/>
            <a:ext cx="8229600" cy="5364163"/>
          </a:xfrm>
        </p:spPr>
        <p:txBody>
          <a:bodyPr/>
          <a:lstStyle/>
          <a:p>
            <a:r>
              <a:rPr lang="en-US">
                <a:latin typeface="Arial" charset="0"/>
              </a:rPr>
              <a:t>Incredibly easy tool to get started A/B testing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Measure, measure, measure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Tools to help: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err="1">
                <a:ea typeface="+mn-ea"/>
              </a:rPr>
              <a:t>Optimizely</a:t>
            </a:r>
            <a:r>
              <a:rPr lang="en-US" sz="2400" b="1" dirty="0">
                <a:ea typeface="+mn-ea"/>
              </a:rPr>
              <a:t>: </a:t>
            </a:r>
            <a:r>
              <a:rPr lang="en-US" sz="2400" dirty="0">
                <a:ea typeface="+mn-ea"/>
              </a:rPr>
              <a:t>A/B Testing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ea typeface="+mn-ea"/>
              </a:rPr>
              <a:t>Google Analytics:</a:t>
            </a:r>
            <a:r>
              <a:rPr lang="en-US" sz="2400" dirty="0" smtClean="0">
                <a:ea typeface="+mn-ea"/>
              </a:rPr>
              <a:t> Web/mobile analytics</a:t>
            </a:r>
            <a:endParaRPr lang="en-US" sz="2400" b="1" dirty="0" smtClean="0">
              <a:ea typeface="+mn-ea"/>
            </a:endParaRP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err="1" smtClean="0">
                <a:ea typeface="+mn-ea"/>
              </a:rPr>
              <a:t>KissMetrics</a:t>
            </a:r>
            <a:r>
              <a:rPr lang="en-US" sz="2400" b="1" dirty="0" smtClean="0">
                <a:ea typeface="+mn-ea"/>
              </a:rPr>
              <a:t>:</a:t>
            </a:r>
            <a:r>
              <a:rPr lang="en-US" sz="2400" dirty="0" smtClean="0">
                <a:ea typeface="+mn-ea"/>
              </a:rPr>
              <a:t> Event analytics, web &amp; server-side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err="1" smtClean="0">
                <a:ea typeface="+mn-ea"/>
              </a:rPr>
              <a:t>MixPanel</a:t>
            </a:r>
            <a:r>
              <a:rPr lang="en-US" sz="2400" dirty="0" smtClean="0">
                <a:ea typeface="+mn-ea"/>
              </a:rPr>
              <a:t>: Mobile &amp; funnel analytics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err="1" smtClean="0">
                <a:ea typeface="+mn-ea"/>
              </a:rPr>
              <a:t>Unbounce</a:t>
            </a:r>
            <a:r>
              <a:rPr lang="en-US" sz="2400" dirty="0" smtClean="0">
                <a:ea typeface="+mn-ea"/>
              </a:rPr>
              <a:t>: Landing page generator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err="1" smtClean="0">
                <a:ea typeface="+mn-ea"/>
              </a:rPr>
              <a:t>DucksBoard</a:t>
            </a:r>
            <a:r>
              <a:rPr lang="en-US" sz="2400" b="1" dirty="0" smtClean="0">
                <a:ea typeface="+mn-ea"/>
              </a:rPr>
              <a:t>: </a:t>
            </a:r>
            <a:r>
              <a:rPr lang="en-US" sz="2400" dirty="0" smtClean="0">
                <a:ea typeface="+mn-ea"/>
              </a:rPr>
              <a:t>All analytics in one place</a:t>
            </a:r>
            <a:endParaRPr lang="en-US" sz="2400" b="1" dirty="0" smtClean="0">
              <a:ea typeface="+mn-ea"/>
            </a:endParaRPr>
          </a:p>
          <a:p>
            <a:pPr marL="27432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ea typeface="+mn-ea"/>
              </a:rPr>
              <a:t>… many, many, more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Now you’re setup to measure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How do you find users??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688" y="381000"/>
            <a:ext cx="6456362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But Building a Market Is Hard!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1624013"/>
            <a:ext cx="4773612" cy="3240087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No customers</a:t>
            </a: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No product</a:t>
            </a: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No budget</a:t>
            </a: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No pain</a:t>
            </a: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No one knows who you are</a:t>
            </a:r>
          </a:p>
        </p:txBody>
      </p:sp>
      <p:pic>
        <p:nvPicPr>
          <p:cNvPr id="19459" name="Picture 6" descr="https://encrypted-tbn2.gstatic.com/images?q=tbn:ANd9GcRhhKs15pTR2gY0s3hUaIbh-RB-2Yk4F2KdrfO9pRkRatZLkm6o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514600"/>
            <a:ext cx="28543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ea typeface="+mj-ea"/>
              <a:cs typeface="+mj-cs"/>
            </a:endParaRPr>
          </a:p>
        </p:txBody>
      </p:sp>
      <p:pic>
        <p:nvPicPr>
          <p:cNvPr id="952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Paid Acquisition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>
          <a:xfrm>
            <a:off x="457200" y="2024063"/>
            <a:ext cx="8229600" cy="4551362"/>
          </a:xfrm>
        </p:spPr>
        <p:txBody>
          <a:bodyPr/>
          <a:lstStyle/>
          <a:p>
            <a:r>
              <a:rPr lang="en-US">
                <a:latin typeface="Arial" charset="0"/>
              </a:rPr>
              <a:t>Lifetime Value of User (LTV)</a:t>
            </a:r>
          </a:p>
          <a:p>
            <a:pPr lvl="1"/>
            <a:r>
              <a:rPr lang="en-US">
                <a:latin typeface="Arial" charset="0"/>
              </a:rPr>
              <a:t>Is your LTV &gt; cost-per-user?</a:t>
            </a:r>
            <a:br>
              <a:rPr lang="en-US">
                <a:latin typeface="Arial" charset="0"/>
              </a:rPr>
            </a:br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Which method to use? </a:t>
            </a:r>
          </a:p>
          <a:p>
            <a:pPr lvl="1"/>
            <a:r>
              <a:rPr lang="en-US">
                <a:latin typeface="Arial" charset="0"/>
              </a:rPr>
              <a:t>Search </a:t>
            </a:r>
          </a:p>
          <a:p>
            <a:pPr lvl="1"/>
            <a:r>
              <a:rPr lang="en-US">
                <a:latin typeface="Arial" charset="0"/>
              </a:rPr>
              <a:t>Display</a:t>
            </a:r>
          </a:p>
          <a:p>
            <a:pPr lvl="1"/>
            <a:r>
              <a:rPr lang="en-US">
                <a:latin typeface="Arial" charset="0"/>
              </a:rPr>
              <a:t>Incentivized (i.e. CPI)</a:t>
            </a:r>
          </a:p>
          <a:p>
            <a:pPr lvl="1"/>
            <a:r>
              <a:rPr lang="en-US">
                <a:latin typeface="Arial" charset="0"/>
              </a:rPr>
              <a:t>Retargeting</a:t>
            </a:r>
          </a:p>
          <a:p>
            <a:pPr lvl="1"/>
            <a:r>
              <a:rPr lang="en-US">
                <a:latin typeface="Arial" charset="0"/>
              </a:rPr>
              <a:t>Many, many, more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063" y="1293813"/>
            <a:ext cx="83788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D2533C"/>
                </a:solidFill>
                <a:latin typeface="Arial"/>
                <a:ea typeface="+mn-ea"/>
                <a:cs typeface="+mn-cs"/>
              </a:rPr>
              <a:t>Search (SEM), Facebook, Display Ads, Mobile Ad </a:t>
            </a:r>
            <a:r>
              <a:rPr lang="en-US" sz="2200" dirty="0">
                <a:solidFill>
                  <a:srgbClr val="D2533C"/>
                </a:solidFill>
                <a:latin typeface="Arial"/>
                <a:ea typeface="+mn-ea"/>
                <a:cs typeface="+mn-cs"/>
              </a:rPr>
              <a:t>Networks </a:t>
            </a:r>
            <a:endParaRPr lang="en-US" sz="2200" dirty="0">
              <a:solidFill>
                <a:srgbClr val="D2533C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962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5" y="3333750"/>
            <a:ext cx="1592263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3697288"/>
            <a:ext cx="1768475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222500"/>
            <a:ext cx="3106737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/>
          <a:stretch>
            <a:fillRect/>
          </a:stretch>
        </p:blipFill>
        <p:spPr bwMode="auto">
          <a:xfrm>
            <a:off x="4756150" y="1670050"/>
            <a:ext cx="4260850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Paid Acquisition: Search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2813" y="2363788"/>
            <a:ext cx="2640012" cy="1290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292934"/>
              </a:solidFill>
              <a:latin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1488" y="6367463"/>
            <a:ext cx="8229600" cy="1489075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Major Players: Google, Bing, Yahoo</a:t>
            </a:r>
          </a:p>
        </p:txBody>
      </p:sp>
      <p:sp>
        <p:nvSpPr>
          <p:cNvPr id="9" name="Rectangle 8"/>
          <p:cNvSpPr/>
          <p:nvPr/>
        </p:nvSpPr>
        <p:spPr>
          <a:xfrm>
            <a:off x="7535863" y="2308225"/>
            <a:ext cx="1481137" cy="2789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292934"/>
              </a:solidFill>
              <a:latin typeface="Arial"/>
            </a:endParaRPr>
          </a:p>
        </p:txBody>
      </p:sp>
      <p:sp>
        <p:nvSpPr>
          <p:cNvPr id="97286" name="Content Placeholder 2"/>
          <p:cNvSpPr txBox="1">
            <a:spLocks/>
          </p:cNvSpPr>
          <p:nvPr/>
        </p:nvSpPr>
        <p:spPr bwMode="auto">
          <a:xfrm>
            <a:off x="373063" y="1670050"/>
            <a:ext cx="41814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indent="-182563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Char char="•"/>
            </a:pPr>
            <a:r>
              <a:rPr lang="en-US" sz="2000">
                <a:solidFill>
                  <a:srgbClr val="292934"/>
                </a:solidFill>
                <a:latin typeface="Arial" charset="0"/>
              </a:rPr>
              <a:t>Head search phrases expensive, be creative with the tail</a:t>
            </a:r>
            <a:br>
              <a:rPr lang="en-US" sz="2000">
                <a:solidFill>
                  <a:srgbClr val="292934"/>
                </a:solidFill>
                <a:latin typeface="Arial" charset="0"/>
              </a:rPr>
            </a:br>
            <a:r>
              <a:rPr lang="en-US" sz="2000">
                <a:solidFill>
                  <a:srgbClr val="292934"/>
                </a:solidFill>
                <a:latin typeface="Arial" charset="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Char char="•"/>
            </a:pPr>
            <a:r>
              <a:rPr lang="en-US" sz="2000">
                <a:solidFill>
                  <a:srgbClr val="292934"/>
                </a:solidFill>
                <a:latin typeface="Arial" charset="0"/>
              </a:rPr>
              <a:t>Relevance is key </a:t>
            </a:r>
          </a:p>
          <a:p>
            <a:pPr lvl="1"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Char char="•"/>
            </a:pPr>
            <a:r>
              <a:rPr lang="en-US" sz="1600">
                <a:solidFill>
                  <a:srgbClr val="292934"/>
                </a:solidFill>
                <a:latin typeface="Arial" charset="0"/>
              </a:rPr>
              <a:t>i.e. AdWords Quality Score: ad content matching landing page</a:t>
            </a:r>
            <a:br>
              <a:rPr lang="en-US" sz="1600">
                <a:solidFill>
                  <a:srgbClr val="292934"/>
                </a:solidFill>
                <a:latin typeface="Arial" charset="0"/>
              </a:rPr>
            </a:br>
            <a:endParaRPr lang="en-US" sz="1600">
              <a:solidFill>
                <a:srgbClr val="292934"/>
              </a:solidFill>
              <a:latin typeface="Arial" charset="0"/>
            </a:endParaRPr>
          </a:p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Char char="•"/>
            </a:pPr>
            <a:r>
              <a:rPr lang="en-US" sz="2000">
                <a:solidFill>
                  <a:srgbClr val="292934"/>
                </a:solidFill>
                <a:latin typeface="Arial" charset="0"/>
              </a:rPr>
              <a:t>Careful with ‘broad match’</a:t>
            </a:r>
            <a:br>
              <a:rPr lang="en-US" sz="2000">
                <a:solidFill>
                  <a:srgbClr val="292934"/>
                </a:solidFill>
                <a:latin typeface="Arial" charset="0"/>
              </a:rPr>
            </a:br>
            <a:endParaRPr lang="en-US" sz="2000">
              <a:solidFill>
                <a:srgbClr val="292934"/>
              </a:solidFill>
              <a:latin typeface="Arial" charset="0"/>
            </a:endParaRPr>
          </a:p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Char char="•"/>
            </a:pPr>
            <a:r>
              <a:rPr lang="en-US" sz="2000">
                <a:solidFill>
                  <a:srgbClr val="292934"/>
                </a:solidFill>
                <a:latin typeface="Arial" charset="0"/>
              </a:rPr>
              <a:t>Maximize “Negative Keywords” </a:t>
            </a:r>
            <a:br>
              <a:rPr lang="en-US" sz="2000">
                <a:solidFill>
                  <a:srgbClr val="292934"/>
                </a:solidFill>
                <a:latin typeface="Arial" charset="0"/>
              </a:rPr>
            </a:br>
            <a:endParaRPr lang="en-US" sz="2000">
              <a:solidFill>
                <a:srgbClr val="292934"/>
              </a:solidFill>
              <a:latin typeface="Arial" charset="0"/>
            </a:endParaRPr>
          </a:p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Char char="•"/>
            </a:pPr>
            <a:r>
              <a:rPr lang="en-US" sz="2000">
                <a:solidFill>
                  <a:srgbClr val="292934"/>
                </a:solidFill>
                <a:latin typeface="Arial" charset="0"/>
              </a:rPr>
              <a:t>Use ‘Keyword Planner’ to gauge search volume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Paid Acquisition: Display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4876800"/>
          </a:xfrm>
        </p:spPr>
        <p:txBody>
          <a:bodyPr/>
          <a:lstStyle/>
          <a:p>
            <a:r>
              <a:rPr lang="en-US" b="1">
                <a:latin typeface="Arial" charset="0"/>
              </a:rPr>
              <a:t>Deeply target </a:t>
            </a:r>
            <a:r>
              <a:rPr lang="en-US">
                <a:latin typeface="Arial" charset="0"/>
              </a:rPr>
              <a:t>creative to audience &amp; landing page</a:t>
            </a:r>
          </a:p>
          <a:p>
            <a:r>
              <a:rPr lang="en-US" b="1">
                <a:latin typeface="Arial" charset="0"/>
              </a:rPr>
              <a:t>Be creative: </a:t>
            </a:r>
            <a:r>
              <a:rPr lang="en-US">
                <a:latin typeface="Arial" charset="0"/>
              </a:rPr>
              <a:t>Leverage your data, current events, etc.</a:t>
            </a:r>
          </a:p>
          <a:p>
            <a:r>
              <a:rPr lang="en-US" b="1">
                <a:latin typeface="Arial" charset="0"/>
              </a:rPr>
              <a:t>Avoid</a:t>
            </a:r>
            <a:r>
              <a:rPr lang="en-US">
                <a:latin typeface="Arial" charset="0"/>
              </a:rPr>
              <a:t> </a:t>
            </a:r>
            <a:r>
              <a:rPr lang="en-US" b="1">
                <a:latin typeface="Arial" charset="0"/>
              </a:rPr>
              <a:t>ad fatigue: </a:t>
            </a:r>
            <a:r>
              <a:rPr lang="en-US">
                <a:latin typeface="Arial" charset="0"/>
              </a:rPr>
              <a:t>Keep the ads dynamic</a:t>
            </a:r>
          </a:p>
          <a:p>
            <a:pPr lvl="1"/>
            <a:r>
              <a:rPr lang="en-US">
                <a:latin typeface="Arial" charset="0"/>
              </a:rPr>
              <a:t>FB ad CTR declines by 50% on avg two days after released</a:t>
            </a:r>
          </a:p>
          <a:p>
            <a:pPr lvl="1"/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513138"/>
            <a:ext cx="2693988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9425" y="4811713"/>
            <a:ext cx="310515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CTR: 0.10%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CPC: $0.40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Create pool: 30%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Cost-per-pool: $1.20</a:t>
            </a:r>
            <a:b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</a:b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3475038"/>
            <a:ext cx="27686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59150" y="4811713"/>
            <a:ext cx="3103563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CTR: 0.42%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CPC: $0.22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Create pool: 52%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Cost-per-pool: $0.42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3475038"/>
            <a:ext cx="28448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24600" y="4808538"/>
            <a:ext cx="2332038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CTR: 0.58%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CPC: $0.17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Create pool: 52%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92934"/>
                </a:solidFill>
                <a:latin typeface="Arial"/>
                <a:ea typeface="+mn-ea"/>
                <a:cs typeface="+mn-cs"/>
              </a:rPr>
              <a:t>Cost-per-pool: $0.33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29293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72113" y="4710113"/>
            <a:ext cx="620712" cy="592137"/>
          </a:xfrm>
          <a:prstGeom prst="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547938" y="4751388"/>
            <a:ext cx="622300" cy="593725"/>
          </a:xfrm>
          <a:prstGeom prst="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315" name="Content Placeholder 2"/>
          <p:cNvSpPr txBox="1">
            <a:spLocks/>
          </p:cNvSpPr>
          <p:nvPr/>
        </p:nvSpPr>
        <p:spPr bwMode="auto">
          <a:xfrm>
            <a:off x="471488" y="6367463"/>
            <a:ext cx="82296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None/>
            </a:pPr>
            <a:r>
              <a:rPr lang="en-US" sz="1400" i="1">
                <a:solidFill>
                  <a:srgbClr val="7F7F7F"/>
                </a:solidFill>
                <a:latin typeface="Arial" charset="0"/>
              </a:rPr>
              <a:t>Major Players: Facebook, Yahoo, Google, LinkedIn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4013"/>
            <a:ext cx="4792663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Organic: SEO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High quality </a:t>
            </a:r>
            <a:r>
              <a:rPr lang="en-US" b="1">
                <a:latin typeface="Arial" charset="0"/>
              </a:rPr>
              <a:t>inbound links</a:t>
            </a:r>
            <a:r>
              <a:rPr lang="en-US">
                <a:latin typeface="Arial" charset="0"/>
              </a:rPr>
              <a:t> and </a:t>
            </a:r>
            <a:r>
              <a:rPr lang="en-US" b="1">
                <a:latin typeface="Arial" charset="0"/>
              </a:rPr>
              <a:t>content</a:t>
            </a:r>
            <a:r>
              <a:rPr lang="en-US">
                <a:latin typeface="Arial" charset="0"/>
              </a:rPr>
              <a:t> is king  </a:t>
            </a:r>
          </a:p>
          <a:p>
            <a:r>
              <a:rPr lang="en-US">
                <a:latin typeface="Arial" charset="0"/>
              </a:rPr>
              <a:t>Difficult early on, attack the tail of search queries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96925" y="4148138"/>
            <a:ext cx="3859213" cy="16065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292934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5842000"/>
            <a:ext cx="41132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dirty="0">
                <a:solidFill>
                  <a:srgbClr val="FFFFFF">
                    <a:lumMod val="50000"/>
                  </a:srgbClr>
                </a:solidFill>
                <a:latin typeface="Arial"/>
                <a:ea typeface="+mn-ea"/>
                <a:cs typeface="+mn-cs"/>
              </a:rPr>
              <a:t>Example: Custom high quality content</a:t>
            </a:r>
            <a:endParaRPr lang="en-US" sz="1800" i="1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0363" y="5826125"/>
            <a:ext cx="3394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dirty="0">
                <a:solidFill>
                  <a:srgbClr val="FFFFFF">
                    <a:lumMod val="50000"/>
                  </a:srgbClr>
                </a:solidFill>
                <a:latin typeface="Arial"/>
                <a:ea typeface="+mn-ea"/>
                <a:cs typeface="+mn-cs"/>
              </a:rPr>
              <a:t>Example: Driving inbound links</a:t>
            </a:r>
            <a:endParaRPr lang="en-US" sz="1800" i="1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9933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3125788"/>
            <a:ext cx="3246437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Organic: ASO (App Store Optimization)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414338" y="1643063"/>
            <a:ext cx="4806950" cy="5257800"/>
          </a:xfrm>
        </p:spPr>
        <p:txBody>
          <a:bodyPr/>
          <a:lstStyle/>
          <a:p>
            <a:r>
              <a:rPr lang="en-US">
                <a:latin typeface="Arial" charset="0"/>
              </a:rPr>
              <a:t>Like SEO, find the right search queries to target</a:t>
            </a:r>
          </a:p>
          <a:p>
            <a:r>
              <a:rPr lang="en-US">
                <a:latin typeface="Arial" charset="0"/>
              </a:rPr>
              <a:t>Rankings based on:</a:t>
            </a:r>
          </a:p>
          <a:p>
            <a:pPr lvl="1"/>
            <a:r>
              <a:rPr lang="en-US">
                <a:latin typeface="Arial" charset="0"/>
              </a:rPr>
              <a:t>Title</a:t>
            </a:r>
          </a:p>
          <a:p>
            <a:pPr lvl="1"/>
            <a:r>
              <a:rPr lang="en-US">
                <a:latin typeface="Arial" charset="0"/>
              </a:rPr>
              <a:t>Keywords</a:t>
            </a:r>
          </a:p>
          <a:p>
            <a:pPr lvl="1"/>
            <a:r>
              <a:rPr lang="en-US">
                <a:latin typeface="Arial" charset="0"/>
              </a:rPr>
              <a:t>Recent Installs</a:t>
            </a:r>
          </a:p>
          <a:p>
            <a:pPr lvl="1"/>
            <a:r>
              <a:rPr lang="en-US">
                <a:latin typeface="Arial" charset="0"/>
              </a:rPr>
              <a:t>Ratings</a:t>
            </a:r>
            <a:br>
              <a:rPr lang="en-US">
                <a:latin typeface="Arial" charset="0"/>
              </a:rPr>
            </a:br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App-store rankings more critical for some categories than others</a:t>
            </a:r>
          </a:p>
          <a:p>
            <a:pPr lvl="1"/>
            <a:r>
              <a:rPr lang="en-US">
                <a:latin typeface="Arial" charset="0"/>
              </a:rPr>
              <a:t>Games: rankings dynamic </a:t>
            </a:r>
          </a:p>
          <a:p>
            <a:pPr lvl="1"/>
            <a:r>
              <a:rPr lang="en-US">
                <a:latin typeface="Arial" charset="0"/>
              </a:rPr>
              <a:t>Lifestyle/News: rankings static</a:t>
            </a:r>
            <a:br>
              <a:rPr lang="en-US">
                <a:latin typeface="Arial" charset="0"/>
              </a:rPr>
            </a:br>
            <a:endParaRPr lang="en-US">
              <a:latin typeface="Arial" charset="0"/>
            </a:endParaRPr>
          </a:p>
        </p:txBody>
      </p:sp>
      <p:pic>
        <p:nvPicPr>
          <p:cNvPr id="1003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1643063"/>
            <a:ext cx="3033712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Organic: </a:t>
            </a:r>
            <a:r>
              <a:rPr lang="en-US" dirty="0" err="1" smtClean="0">
                <a:ea typeface="+mj-ea"/>
                <a:cs typeface="+mj-cs"/>
              </a:rPr>
              <a:t>Virality</a:t>
            </a:r>
            <a:r>
              <a:rPr lang="en-US" dirty="0" smtClean="0">
                <a:ea typeface="+mj-ea"/>
                <a:cs typeface="+mj-cs"/>
              </a:rPr>
              <a:t> 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137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559800" cy="5487988"/>
          </a:xfrm>
        </p:spPr>
        <p:txBody>
          <a:bodyPr/>
          <a:lstStyle/>
          <a:p>
            <a:r>
              <a:rPr lang="en-US">
                <a:latin typeface="Arial" charset="0"/>
              </a:rPr>
              <a:t>Many form of virality: inherit, incentivized, collaborative, etc </a:t>
            </a:r>
          </a:p>
          <a:p>
            <a:r>
              <a:rPr lang="en-US" b="1">
                <a:latin typeface="Arial" charset="0"/>
              </a:rPr>
              <a:t>Virality Coefficient </a:t>
            </a:r>
            <a:r>
              <a:rPr lang="en-US">
                <a:latin typeface="Arial" charset="0"/>
              </a:rPr>
              <a:t>(k-factor)</a:t>
            </a:r>
          </a:p>
          <a:p>
            <a:pPr lvl="1"/>
            <a:r>
              <a:rPr lang="en-US">
                <a:latin typeface="Arial" charset="0"/>
              </a:rPr>
              <a:t>Measures the invite and ‘word-of-mouth’ referral activity</a:t>
            </a:r>
          </a:p>
          <a:p>
            <a:pPr lvl="1"/>
            <a:r>
              <a:rPr lang="en-US">
                <a:latin typeface="Arial" charset="0"/>
              </a:rPr>
              <a:t>Calculation (simplified): k = avg number of invites * conv rate</a:t>
            </a:r>
          </a:p>
        </p:txBody>
      </p:sp>
      <p:pic>
        <p:nvPicPr>
          <p:cNvPr id="10137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3252788"/>
            <a:ext cx="5257800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Retention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88" y="1882775"/>
            <a:ext cx="8229600" cy="4876800"/>
          </a:xfrm>
        </p:spPr>
        <p:txBody>
          <a:bodyPr rtlCol="0">
            <a:normAutofit/>
          </a:bodyPr>
          <a:lstStyle/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Users forget about you! 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Deliver the right message, at the right time, to the right medium </a:t>
            </a:r>
            <a:endParaRPr lang="en-US" sz="2000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+mn-ea"/>
              <a:cs typeface="+mn-cs"/>
            </a:endParaRP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363" y="6326188"/>
            <a:ext cx="8477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Resources: </a:t>
            </a:r>
            <a:r>
              <a:rPr lang="en-US" sz="1800" dirty="0" err="1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MailChimp</a:t>
            </a:r>
            <a:r>
              <a:rPr lang="en-US" sz="1800" dirty="0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, Urban Airship, </a:t>
            </a:r>
            <a:r>
              <a:rPr lang="en-US" sz="1800" dirty="0" err="1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Kahuana</a:t>
            </a:r>
            <a:r>
              <a:rPr lang="en-US" sz="1800" dirty="0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, </a:t>
            </a:r>
            <a:r>
              <a:rPr lang="en-US" sz="1800" dirty="0" err="1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Sendgrid</a:t>
            </a:r>
            <a:r>
              <a:rPr lang="en-US" sz="1800" dirty="0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, </a:t>
            </a:r>
            <a:r>
              <a:rPr lang="en-US" sz="1800" dirty="0" err="1">
                <a:solidFill>
                  <a:srgbClr val="292934">
                    <a:lumMod val="75000"/>
                    <a:lumOff val="25000"/>
                  </a:srgbClr>
                </a:solidFill>
                <a:latin typeface="Arial"/>
                <a:ea typeface="+mn-ea"/>
                <a:cs typeface="+mn-cs"/>
              </a:rPr>
              <a:t>Hootsuite</a:t>
            </a:r>
            <a:endParaRPr lang="en-US" sz="1800" dirty="0">
              <a:solidFill>
                <a:srgbClr val="292934">
                  <a:lumMod val="75000"/>
                  <a:lumOff val="2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63" y="1293813"/>
            <a:ext cx="83788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D2533C"/>
                </a:solidFill>
                <a:latin typeface="Arial"/>
                <a:ea typeface="+mn-ea"/>
                <a:cs typeface="+mn-cs"/>
              </a:rPr>
              <a:t>Push Notifications, Email, Social Media</a:t>
            </a:r>
            <a:endParaRPr lang="en-US" sz="2200" dirty="0">
              <a:solidFill>
                <a:srgbClr val="D2533C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240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986213"/>
            <a:ext cx="4003675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/>
          <a:stretch>
            <a:fillRect/>
          </a:stretch>
        </p:blipFill>
        <p:spPr bwMode="auto">
          <a:xfrm>
            <a:off x="420688" y="3159125"/>
            <a:ext cx="35020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3455988"/>
            <a:ext cx="432593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Press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Blog: use your data, create great stories!</a:t>
            </a:r>
          </a:p>
          <a:p>
            <a:r>
              <a:rPr lang="en-US">
                <a:latin typeface="Arial" charset="0"/>
              </a:rPr>
              <a:t>Massive press launch?</a:t>
            </a:r>
          </a:p>
          <a:p>
            <a:pPr lvl="1"/>
            <a:r>
              <a:rPr lang="en-US">
                <a:latin typeface="Arial" charset="0"/>
              </a:rPr>
              <a:t>Be careful, remember cuil.com?</a:t>
            </a:r>
          </a:p>
          <a:p>
            <a:pPr lvl="1"/>
            <a:r>
              <a:rPr lang="en-US">
                <a:latin typeface="Arial" charset="0"/>
              </a:rPr>
              <a:t>Be prepared to capitalize on users/revenue</a:t>
            </a:r>
          </a:p>
          <a:p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10342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3513138"/>
            <a:ext cx="7399337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Move faster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faster your iterate, the faster you grow…</a:t>
            </a:r>
          </a:p>
          <a:p>
            <a:endParaRPr lang="en-US" b="1">
              <a:latin typeface="Arial" charset="0"/>
            </a:endParaRPr>
          </a:p>
          <a:p>
            <a:r>
              <a:rPr lang="en-US" b="1">
                <a:latin typeface="Arial" charset="0"/>
              </a:rPr>
              <a:t>Growth Hacker</a:t>
            </a:r>
          </a:p>
          <a:p>
            <a:pPr lvl="1"/>
            <a:r>
              <a:rPr lang="en-US">
                <a:latin typeface="Arial" charset="0"/>
              </a:rPr>
              <a:t>Three roles in one: 1/3 Designer, 1/3 Hacker, 1/3 Product Mgr</a:t>
            </a:r>
          </a:p>
          <a:p>
            <a:pPr lvl="1"/>
            <a:r>
              <a:rPr lang="en-US">
                <a:latin typeface="Arial" charset="0"/>
              </a:rPr>
              <a:t>Eliminates precious iteration time by using 1 person instead of 3</a:t>
            </a:r>
          </a:p>
          <a:p>
            <a:pPr lvl="1"/>
            <a:r>
              <a:rPr lang="en-US" i="1">
                <a:latin typeface="Arial" charset="0"/>
              </a:rPr>
              <a:t>Increasing amount of acquisition &amp; retention tools making this easier and easier</a:t>
            </a:r>
            <a:br>
              <a:rPr lang="en-US" i="1">
                <a:latin typeface="Arial" charset="0"/>
              </a:rPr>
            </a:br>
            <a:endParaRPr lang="en-US" i="1">
              <a:latin typeface="Arial" charset="0"/>
            </a:endParaRPr>
          </a:p>
          <a:p>
            <a:r>
              <a:rPr lang="en-US" b="1">
                <a:latin typeface="Arial" charset="0"/>
              </a:rPr>
              <a:t>First mover advantage: </a:t>
            </a:r>
            <a:r>
              <a:rPr lang="en-US">
                <a:latin typeface="Arial" charset="0"/>
              </a:rPr>
              <a:t>Capitalize on new tech/platforms</a:t>
            </a:r>
          </a:p>
          <a:p>
            <a:pPr lvl="1"/>
            <a:r>
              <a:rPr lang="en-US">
                <a:latin typeface="Arial" charset="0"/>
              </a:rPr>
              <a:t>Zynga: Capitalized on Facebook</a:t>
            </a:r>
          </a:p>
          <a:p>
            <a:pPr lvl="1"/>
            <a:r>
              <a:rPr lang="en-US">
                <a:latin typeface="Arial" charset="0"/>
              </a:rPr>
              <a:t>Instagram: Capitalized on iOS</a:t>
            </a:r>
          </a:p>
          <a:p>
            <a:pPr lvl="1"/>
            <a:r>
              <a:rPr lang="en-US">
                <a:latin typeface="Arial" charset="0"/>
              </a:rPr>
              <a:t>??: Capitalized on Google Glass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510540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What You Do Have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1473200"/>
            <a:ext cx="7772400" cy="369887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A team of superstars</a:t>
            </a: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A game changing product coming to life</a:t>
            </a: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A compelling vision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617538" y="3614738"/>
            <a:ext cx="7924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800" i="1">
                <a:latin typeface="Arial Narrow" charset="0"/>
              </a:rPr>
              <a:t>Question…</a:t>
            </a:r>
          </a:p>
          <a:p>
            <a:pPr algn="ctr" eaLnBrk="1" hangingPunct="1"/>
            <a:r>
              <a:rPr lang="en-US" sz="2800" i="1">
                <a:latin typeface="Arial Narrow" charset="0"/>
              </a:rPr>
              <a:t>What do customers care about?</a:t>
            </a:r>
          </a:p>
          <a:p>
            <a:pPr eaLnBrk="1" hangingPunct="1"/>
            <a:endParaRPr lang="en-US" sz="2800" i="1">
              <a:latin typeface="Arial Narrow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B2B – GO TO MARKET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INBOUND MARKETING &amp; LEAD GEN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Inbound Marketing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7035800" cy="4719638"/>
          </a:xfrm>
        </p:spPr>
        <p:txBody>
          <a:bodyPr rtlCol="0">
            <a:noAutofit/>
          </a:bodyPr>
          <a:lstStyle/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Forms of inbound marketing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Newsletters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Blog posts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Videos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Podcasts</a:t>
            </a:r>
          </a:p>
          <a:p>
            <a:pPr lvl="1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ea typeface="+mn-ea"/>
              </a:rPr>
              <a:t>Quora</a:t>
            </a:r>
            <a:r>
              <a:rPr lang="en-US" dirty="0" smtClean="0">
                <a:ea typeface="+mn-ea"/>
              </a:rPr>
              <a:t> posts</a:t>
            </a:r>
          </a:p>
          <a:p>
            <a:pPr marL="27432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ea typeface="+mn-ea"/>
            </a:endParaRP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Leverage your content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&amp; data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if</a:t>
            </a:r>
            <a:br>
              <a:rPr lang="en-US" dirty="0" smtClean="0">
                <a:ea typeface="+mn-ea"/>
                <a:cs typeface="+mn-cs"/>
              </a:rPr>
            </a:br>
            <a:r>
              <a:rPr lang="en-US" dirty="0" smtClean="0">
                <a:ea typeface="+mn-ea"/>
                <a:cs typeface="+mn-cs"/>
              </a:rPr>
              <a:t>you can!</a:t>
            </a:r>
            <a:br>
              <a:rPr lang="en-US" dirty="0" smtClean="0">
                <a:ea typeface="+mn-ea"/>
                <a:cs typeface="+mn-cs"/>
              </a:rPr>
            </a:br>
            <a:endParaRPr lang="en-US" dirty="0" smtClean="0">
              <a:ea typeface="+mn-ea"/>
              <a:cs typeface="+mn-cs"/>
            </a:endParaRP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ea typeface="+mn-ea"/>
                <a:cs typeface="+mn-cs"/>
              </a:rPr>
              <a:t>HubSpot</a:t>
            </a:r>
            <a:r>
              <a:rPr lang="en-US" dirty="0" smtClean="0">
                <a:ea typeface="+mn-ea"/>
                <a:cs typeface="+mn-cs"/>
              </a:rPr>
              <a:t> useful tool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endParaRPr lang="en-US" dirty="0" smtClean="0"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363" y="6362700"/>
            <a:ext cx="37480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 err="1">
                <a:solidFill>
                  <a:srgbClr val="FFFFFF">
                    <a:lumMod val="50000"/>
                  </a:srgbClr>
                </a:solidFill>
                <a:latin typeface="Arial"/>
                <a:ea typeface="+mn-ea"/>
                <a:cs typeface="+mn-cs"/>
              </a:rPr>
              <a:t>InfoScout’s</a:t>
            </a:r>
            <a:r>
              <a:rPr lang="en-US" sz="1400" i="1" dirty="0">
                <a:solidFill>
                  <a:srgbClr val="FFFFFF">
                    <a:lumMod val="50000"/>
                  </a:srgbClr>
                </a:solidFill>
                <a:latin typeface="Arial"/>
                <a:ea typeface="+mn-ea"/>
                <a:cs typeface="+mn-cs"/>
              </a:rPr>
              <a:t> lead gen platform</a:t>
            </a:r>
            <a:endParaRPr lang="en-US" sz="1400" i="1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106500" name="Group 7"/>
          <p:cNvGrpSpPr>
            <a:grpSpLocks/>
          </p:cNvGrpSpPr>
          <p:nvPr/>
        </p:nvGrpSpPr>
        <p:grpSpPr bwMode="auto">
          <a:xfrm>
            <a:off x="4776788" y="1412875"/>
            <a:ext cx="4240212" cy="4808538"/>
            <a:chOff x="4777338" y="1159195"/>
            <a:chExt cx="4239661" cy="4808840"/>
          </a:xfrm>
        </p:grpSpPr>
        <p:pic>
          <p:nvPicPr>
            <p:cNvPr id="106501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26"/>
            <a:stretch>
              <a:fillRect/>
            </a:stretch>
          </p:blipFill>
          <p:spPr bwMode="auto">
            <a:xfrm>
              <a:off x="4777338" y="3628686"/>
              <a:ext cx="4239661" cy="2339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2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50"/>
            <a:stretch>
              <a:fillRect/>
            </a:stretch>
          </p:blipFill>
          <p:spPr bwMode="auto">
            <a:xfrm>
              <a:off x="4825999" y="1159195"/>
              <a:ext cx="4120445" cy="278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Digital Marketing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Arial" charset="0"/>
              </a:rPr>
              <a:t>Paid search</a:t>
            </a:r>
          </a:p>
          <a:p>
            <a:pPr lvl="1"/>
            <a:r>
              <a:rPr lang="en-US">
                <a:latin typeface="Arial" charset="0"/>
              </a:rPr>
              <a:t>Generally expensive for B2B, comes down to your LTV</a:t>
            </a:r>
            <a:br>
              <a:rPr lang="en-US">
                <a:latin typeface="Arial" charset="0"/>
              </a:rPr>
            </a:br>
            <a:endParaRPr lang="en-US">
              <a:latin typeface="Arial" charset="0"/>
            </a:endParaRPr>
          </a:p>
          <a:p>
            <a:r>
              <a:rPr lang="en-US" b="1">
                <a:latin typeface="Arial" charset="0"/>
              </a:rPr>
              <a:t>Display ads </a:t>
            </a:r>
          </a:p>
          <a:p>
            <a:pPr lvl="1"/>
            <a:r>
              <a:rPr lang="en-US">
                <a:latin typeface="Arial" charset="0"/>
              </a:rPr>
              <a:t>Effective when ability to deeply target</a:t>
            </a:r>
          </a:p>
          <a:p>
            <a:pPr lvl="1"/>
            <a:r>
              <a:rPr lang="en-US">
                <a:latin typeface="Arial" charset="0"/>
              </a:rPr>
              <a:t>LinkedIn ad’s becoming popular</a:t>
            </a:r>
          </a:p>
          <a:p>
            <a:pPr lvl="2"/>
            <a:r>
              <a:rPr lang="en-US">
                <a:latin typeface="Arial" charset="0"/>
              </a:rPr>
              <a:t>Targeting by position, company size, etc.</a:t>
            </a:r>
          </a:p>
          <a:p>
            <a:endParaRPr lang="en-US">
              <a:latin typeface="Arial" charset="0"/>
            </a:endParaRPr>
          </a:p>
        </p:txBody>
      </p:sp>
      <p:pic>
        <p:nvPicPr>
          <p:cNvPr id="10752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6763"/>
            <a:ext cx="2590800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7739" r="6543" b="50124"/>
          <a:stretch>
            <a:fillRect/>
          </a:stretch>
        </p:blipFill>
        <p:spPr bwMode="auto">
          <a:xfrm>
            <a:off x="920750" y="5232400"/>
            <a:ext cx="672782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Remarketing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854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3217863"/>
            <a:ext cx="3819525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457200" y="1609725"/>
            <a:ext cx="8785225" cy="4876800"/>
          </a:xfrm>
        </p:spPr>
        <p:txBody>
          <a:bodyPr/>
          <a:lstStyle/>
          <a:p>
            <a:r>
              <a:rPr lang="en-US">
                <a:latin typeface="Arial" charset="0"/>
              </a:rPr>
              <a:t>Stay in touch with your leads… after they leave your site!</a:t>
            </a:r>
            <a:br>
              <a:rPr lang="en-US">
                <a:latin typeface="Arial" charset="0"/>
              </a:rPr>
            </a:br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Cost-efficient when your target audience is niche and hard to reach. </a:t>
            </a:r>
          </a:p>
          <a:p>
            <a:pPr lvl="1"/>
            <a:r>
              <a:rPr lang="en-US">
                <a:latin typeface="Arial" charset="0"/>
              </a:rPr>
              <a:t>B2B marketing </a:t>
            </a:r>
          </a:p>
          <a:p>
            <a:pPr lvl="1"/>
            <a:r>
              <a:rPr lang="en-US">
                <a:latin typeface="Arial" charset="0"/>
              </a:rPr>
              <a:t>Niche B2C plays</a:t>
            </a:r>
            <a:br>
              <a:rPr lang="en-US">
                <a:latin typeface="Arial" charset="0"/>
              </a:rPr>
            </a:br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Advanced remarketing:</a:t>
            </a:r>
          </a:p>
          <a:p>
            <a:pPr lvl="1"/>
            <a:r>
              <a:rPr lang="en-US">
                <a:latin typeface="Arial" charset="0"/>
              </a:rPr>
              <a:t>Based on products/pages viewed</a:t>
            </a:r>
          </a:p>
          <a:p>
            <a:pPr lvl="1"/>
            <a:r>
              <a:rPr lang="en-US">
                <a:latin typeface="Arial" charset="0"/>
              </a:rPr>
              <a:t>Search remarketing</a:t>
            </a:r>
          </a:p>
          <a:p>
            <a:pPr lvl="1"/>
            <a:endParaRPr lang="en-US">
              <a:latin typeface="Arial" charset="0"/>
            </a:endParaRPr>
          </a:p>
        </p:txBody>
      </p:sp>
      <p:sp>
        <p:nvSpPr>
          <p:cNvPr id="108548" name="Content Placeholder 2"/>
          <p:cNvSpPr txBox="1">
            <a:spLocks/>
          </p:cNvSpPr>
          <p:nvPr/>
        </p:nvSpPr>
        <p:spPr bwMode="auto">
          <a:xfrm>
            <a:off x="471488" y="6367463"/>
            <a:ext cx="82296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93A299"/>
              </a:buClr>
              <a:buSzPct val="85000"/>
              <a:buFont typeface="Arial" charset="0"/>
              <a:buNone/>
            </a:pPr>
            <a:r>
              <a:rPr lang="en-US" sz="1400" i="1">
                <a:solidFill>
                  <a:srgbClr val="7F7F7F"/>
                </a:solidFill>
                <a:latin typeface="Arial" charset="0"/>
              </a:rPr>
              <a:t>Major Players: Retargeter, Google, AdRoll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Thanks! 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>
                <a:ea typeface="+mn-ea"/>
                <a:cs typeface="+mn-cs"/>
              </a:rPr>
              <a:t>jon@infoscout.co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Resources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4950" cy="4876800"/>
          </a:xfrm>
        </p:spPr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 smtClean="0">
                <a:ea typeface="+mn-ea"/>
                <a:cs typeface="+mn-cs"/>
              </a:rPr>
              <a:t>Reading Material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Andrew Chen Blog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Mary Meeker Internet Trends </a:t>
            </a:r>
            <a:r>
              <a:rPr lang="en-US" sz="2000" dirty="0" smtClean="0">
                <a:ea typeface="+mn-ea"/>
                <a:cs typeface="+mn-cs"/>
              </a:rPr>
              <a:t>Report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 smtClean="0">
                <a:ea typeface="+mn-ea"/>
                <a:cs typeface="+mn-cs"/>
              </a:rPr>
              <a:t>SearchEngineLand</a:t>
            </a:r>
            <a:endParaRPr lang="en-US" sz="2000" dirty="0" smtClean="0">
              <a:ea typeface="+mn-ea"/>
              <a:cs typeface="+mn-cs"/>
            </a:endParaRP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Matt </a:t>
            </a:r>
            <a:r>
              <a:rPr lang="en-US" sz="2000" dirty="0" err="1">
                <a:ea typeface="+mn-ea"/>
                <a:cs typeface="+mn-cs"/>
              </a:rPr>
              <a:t>Cutts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smtClean="0">
                <a:ea typeface="+mn-ea"/>
                <a:cs typeface="+mn-cs"/>
              </a:rPr>
              <a:t>Blog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smtClean="0">
                <a:ea typeface="+mn-ea"/>
                <a:cs typeface="+mn-cs"/>
              </a:rPr>
              <a:t>(SEO)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Seth Godin Blog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 smtClean="0">
                <a:ea typeface="+mn-ea"/>
                <a:cs typeface="+mn-cs"/>
              </a:rPr>
              <a:t>Research Tools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ea typeface="+mn-ea"/>
                <a:cs typeface="+mn-cs"/>
              </a:rPr>
              <a:t>Quora</a:t>
            </a:r>
            <a:endParaRPr lang="en-US" sz="2000" dirty="0">
              <a:ea typeface="+mn-ea"/>
              <a:cs typeface="+mn-cs"/>
            </a:endParaRP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 smtClean="0">
                <a:ea typeface="+mn-ea"/>
                <a:cs typeface="+mn-cs"/>
              </a:rPr>
              <a:t>Quantcast</a:t>
            </a:r>
            <a:r>
              <a:rPr lang="en-US" sz="2000" dirty="0" smtClean="0">
                <a:ea typeface="+mn-ea"/>
                <a:cs typeface="+mn-cs"/>
              </a:rPr>
              <a:t> (public web analytics)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ea typeface="+mn-ea"/>
                <a:cs typeface="+mn-cs"/>
              </a:rPr>
              <a:t>AppAnnie</a:t>
            </a:r>
            <a:r>
              <a:rPr lang="en-US" sz="2000" dirty="0">
                <a:ea typeface="+mn-ea"/>
                <a:cs typeface="+mn-cs"/>
              </a:rPr>
              <a:t> (app store research</a:t>
            </a:r>
            <a:r>
              <a:rPr lang="en-US" sz="2000" dirty="0" smtClean="0">
                <a:ea typeface="+mn-ea"/>
                <a:cs typeface="+mn-cs"/>
              </a:rPr>
              <a:t>)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 smtClean="0">
                <a:ea typeface="+mn-ea"/>
                <a:cs typeface="+mn-cs"/>
              </a:rPr>
              <a:t>AppData.com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smtClean="0">
                <a:ea typeface="+mn-ea"/>
                <a:cs typeface="+mn-cs"/>
              </a:rPr>
              <a:t>(</a:t>
            </a:r>
            <a:r>
              <a:rPr lang="en-US" sz="2000" dirty="0" err="1" smtClean="0">
                <a:ea typeface="+mn-ea"/>
                <a:cs typeface="+mn-cs"/>
              </a:rPr>
              <a:t>fb</a:t>
            </a:r>
            <a:r>
              <a:rPr lang="en-US" sz="2000" dirty="0" smtClean="0">
                <a:ea typeface="+mn-ea"/>
                <a:cs typeface="+mn-cs"/>
              </a:rPr>
              <a:t>/mobile analytics)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07000" y="1524000"/>
            <a:ext cx="3598863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rgbClr val="93A299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rgbClr val="292934"/>
                </a:solidFill>
                <a:latin typeface="Arial"/>
              </a:rPr>
              <a:t>Tools</a:t>
            </a: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err="1">
                <a:solidFill>
                  <a:srgbClr val="292934"/>
                </a:solidFill>
                <a:latin typeface="Arial"/>
              </a:rPr>
              <a:t>Optimizely</a:t>
            </a:r>
            <a:endParaRPr lang="en-US" sz="2000" dirty="0">
              <a:solidFill>
                <a:srgbClr val="292934"/>
              </a:solidFill>
              <a:latin typeface="Arial"/>
            </a:endParaRP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smtClean="0">
                <a:solidFill>
                  <a:srgbClr val="292934"/>
                </a:solidFill>
                <a:latin typeface="Arial"/>
              </a:rPr>
              <a:t>Google Analytics</a:t>
            </a: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smtClean="0">
                <a:solidFill>
                  <a:srgbClr val="292934"/>
                </a:solidFill>
                <a:latin typeface="Arial"/>
              </a:rPr>
              <a:t>Flurry</a:t>
            </a: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err="1" smtClean="0">
                <a:solidFill>
                  <a:srgbClr val="292934"/>
                </a:solidFill>
                <a:latin typeface="Arial"/>
              </a:rPr>
              <a:t>DucksBoard</a:t>
            </a:r>
            <a:r>
              <a:rPr lang="en-US" sz="2000" dirty="0" smtClean="0">
                <a:solidFill>
                  <a:srgbClr val="292934"/>
                </a:solidFill>
                <a:latin typeface="Arial"/>
              </a:rPr>
              <a:t> </a:t>
            </a: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err="1" smtClean="0">
                <a:solidFill>
                  <a:srgbClr val="292934"/>
                </a:solidFill>
                <a:latin typeface="Arial"/>
              </a:rPr>
              <a:t>MobileAppTracking</a:t>
            </a:r>
            <a:endParaRPr lang="en-US" sz="2000" dirty="0" smtClean="0">
              <a:solidFill>
                <a:srgbClr val="292934"/>
              </a:solidFill>
              <a:latin typeface="Arial"/>
            </a:endParaRP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err="1" smtClean="0">
                <a:solidFill>
                  <a:srgbClr val="292934"/>
                </a:solidFill>
                <a:latin typeface="Arial"/>
              </a:rPr>
              <a:t>Unbounce</a:t>
            </a:r>
            <a:endParaRPr lang="en-US" sz="2000" dirty="0" smtClean="0">
              <a:solidFill>
                <a:srgbClr val="292934"/>
              </a:solidFill>
              <a:latin typeface="Arial"/>
            </a:endParaRP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err="1" smtClean="0">
                <a:solidFill>
                  <a:srgbClr val="292934"/>
                </a:solidFill>
                <a:latin typeface="Arial"/>
              </a:rPr>
              <a:t>MailChimp</a:t>
            </a:r>
            <a:endParaRPr lang="en-US" sz="2000" dirty="0" smtClean="0">
              <a:solidFill>
                <a:srgbClr val="292934"/>
              </a:solidFill>
              <a:latin typeface="Arial"/>
            </a:endParaRPr>
          </a:p>
          <a:p>
            <a:pPr fontAlgn="auto">
              <a:spcAft>
                <a:spcPts val="0"/>
              </a:spcAft>
              <a:buClr>
                <a:srgbClr val="93A299"/>
              </a:buClr>
              <a:defRPr/>
            </a:pPr>
            <a:r>
              <a:rPr lang="en-US" sz="2000" dirty="0" err="1" smtClean="0">
                <a:solidFill>
                  <a:srgbClr val="292934"/>
                </a:solidFill>
                <a:latin typeface="Arial"/>
              </a:rPr>
              <a:t>UrbanAirship</a:t>
            </a:r>
            <a:endParaRPr lang="en-US" sz="2000" dirty="0" smtClean="0">
              <a:solidFill>
                <a:srgbClr val="292934"/>
              </a:solidFill>
              <a:latin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93A299"/>
              </a:buClr>
              <a:buFont typeface="Arial" pitchFamily="34" charset="0"/>
              <a:buNone/>
              <a:defRPr/>
            </a:pPr>
            <a:endParaRPr lang="en-US" sz="2000" dirty="0">
              <a:solidFill>
                <a:srgbClr val="292934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5750" y="4495800"/>
            <a:ext cx="8858250" cy="18288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B2B Go-to-market considerations</a:t>
            </a:r>
            <a:endParaRPr lang="en-US" dirty="0"/>
          </a:p>
        </p:txBody>
      </p:sp>
      <p:sp>
        <p:nvSpPr>
          <p:cNvPr id="111619" name="Title 7"/>
          <p:cNvSpPr txBox="1">
            <a:spLocks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r>
              <a:rPr lang="en-US" sz="1600" b="1">
                <a:solidFill>
                  <a:srgbClr val="D9D9D9"/>
                </a:solidFill>
                <a:latin typeface="Trebuchet MS" charset="0"/>
                <a:ea typeface="Segoe UI" charset="0"/>
              </a:rPr>
              <a:t>Jack Fuchs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Content Placeholder 5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Enable focus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Reduce costs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Market access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Customer/supplier access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Innovation/differentiation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Expand sources of revenue</a:t>
            </a:r>
          </a:p>
          <a:p>
            <a:pPr>
              <a:buFont typeface="Wingdings" charset="0"/>
              <a:buChar char="§"/>
            </a:pPr>
            <a:endParaRPr lang="en-US" sz="3600">
              <a:latin typeface="Calibri" charset="0"/>
              <a:cs typeface="Calibri" charset="0"/>
            </a:endParaRPr>
          </a:p>
        </p:txBody>
      </p:sp>
      <p:sp>
        <p:nvSpPr>
          <p:cNvPr id="112642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Partners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pic>
        <p:nvPicPr>
          <p:cNvPr id="112643" name="Picture 5" descr="https://encrypted-tbn0.gstatic.com/images?q=tbn:ANd9GcRSsKDOTznsfOQRQkZrPDm5B9AN171n2gv4A6RD13guMktCK8A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12875"/>
            <a:ext cx="28956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Partner Synergy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130550" y="5851525"/>
            <a:ext cx="2625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Value to your Company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 rot="-5390110">
            <a:off x="636588" y="3429000"/>
            <a:ext cx="1835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Value to Partner</a:t>
            </a:r>
          </a:p>
        </p:txBody>
      </p:sp>
      <p:sp>
        <p:nvSpPr>
          <p:cNvPr id="26629" name="Line 8"/>
          <p:cNvSpPr>
            <a:spLocks noChangeShapeType="1"/>
          </p:cNvSpPr>
          <p:nvPr/>
        </p:nvSpPr>
        <p:spPr bwMode="auto">
          <a:xfrm>
            <a:off x="1981200" y="3795713"/>
            <a:ext cx="533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13669" name="Group 16"/>
          <p:cNvGrpSpPr>
            <a:grpSpLocks/>
          </p:cNvGrpSpPr>
          <p:nvPr/>
        </p:nvGrpSpPr>
        <p:grpSpPr bwMode="auto">
          <a:xfrm>
            <a:off x="1836738" y="1270000"/>
            <a:ext cx="5897562" cy="4597400"/>
            <a:chOff x="1157" y="872"/>
            <a:chExt cx="3715" cy="2896"/>
          </a:xfrm>
        </p:grpSpPr>
        <p:sp>
          <p:nvSpPr>
            <p:cNvPr id="26638" name="Rectangle 6"/>
            <p:cNvSpPr>
              <a:spLocks noChangeArrowheads="1"/>
            </p:cNvSpPr>
            <p:nvPr/>
          </p:nvSpPr>
          <p:spPr bwMode="auto">
            <a:xfrm>
              <a:off x="2928" y="2391"/>
              <a:ext cx="1680" cy="1287"/>
            </a:xfrm>
            <a:prstGeom prst="rect">
              <a:avLst/>
            </a:prstGeom>
            <a:solidFill>
              <a:srgbClr val="628E7B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639" name="Rectangle 7"/>
            <p:cNvSpPr>
              <a:spLocks noChangeArrowheads="1"/>
            </p:cNvSpPr>
            <p:nvPr/>
          </p:nvSpPr>
          <p:spPr bwMode="auto">
            <a:xfrm>
              <a:off x="1248" y="2391"/>
              <a:ext cx="1680" cy="1287"/>
            </a:xfrm>
            <a:prstGeom prst="rect">
              <a:avLst/>
            </a:prstGeom>
            <a:solidFill>
              <a:srgbClr val="6E3C5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640" name="Rectangle 9"/>
            <p:cNvSpPr>
              <a:spLocks noChangeArrowheads="1"/>
            </p:cNvSpPr>
            <p:nvPr/>
          </p:nvSpPr>
          <p:spPr bwMode="auto">
            <a:xfrm>
              <a:off x="1248" y="1120"/>
              <a:ext cx="1680" cy="1287"/>
            </a:xfrm>
            <a:prstGeom prst="rect">
              <a:avLst/>
            </a:prstGeom>
            <a:solidFill>
              <a:srgbClr val="5555AB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641" name="Rectangle 10"/>
            <p:cNvSpPr>
              <a:spLocks noChangeArrowheads="1"/>
            </p:cNvSpPr>
            <p:nvPr/>
          </p:nvSpPr>
          <p:spPr bwMode="auto">
            <a:xfrm>
              <a:off x="2928" y="1120"/>
              <a:ext cx="1680" cy="1287"/>
            </a:xfrm>
            <a:prstGeom prst="rect">
              <a:avLst/>
            </a:prstGeom>
            <a:solidFill>
              <a:srgbClr val="6A8545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3451" y="1593"/>
              <a:ext cx="690" cy="233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 i="1" dirty="0">
                  <a:solidFill>
                    <a:srgbClr val="FFFFFF"/>
                  </a:solidFill>
                  <a:latin typeface="Times New Roman" pitchFamily="18" charset="0"/>
                  <a:ea typeface="ＭＳ Ｐゴシック" charset="0"/>
                  <a:cs typeface="+mn-cs"/>
                </a:rPr>
                <a:t>Strategic</a:t>
              </a:r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1450" y="1632"/>
              <a:ext cx="1373" cy="288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>
                  <a:solidFill>
                    <a:srgbClr val="FFFFFF"/>
                  </a:solidFill>
                  <a:latin typeface="Times New Roman" pitchFamily="18" charset="0"/>
                  <a:ea typeface="ＭＳ Ｐゴシック" charset="0"/>
                  <a:cs typeface="+mn-cs"/>
                </a:rPr>
                <a:t>Opportunistic</a:t>
              </a: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3379" y="2904"/>
              <a:ext cx="798" cy="288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>
                  <a:solidFill>
                    <a:srgbClr val="FFFFFF"/>
                  </a:solidFill>
                  <a:latin typeface="Times New Roman" pitchFamily="18" charset="0"/>
                  <a:ea typeface="ＭＳ Ｐゴシック" charset="0"/>
                  <a:cs typeface="+mn-cs"/>
                </a:rPr>
                <a:t>Orphan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821" y="2897"/>
              <a:ext cx="617" cy="288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>
                  <a:solidFill>
                    <a:srgbClr val="FFFFFF"/>
                  </a:solidFill>
                  <a:latin typeface="Times New Roman" pitchFamily="18" charset="0"/>
                  <a:ea typeface="ＭＳ Ｐゴシック" charset="0"/>
                  <a:cs typeface="+mn-cs"/>
                </a:rPr>
                <a:t>Misfit</a:t>
              </a:r>
            </a:p>
          </p:txBody>
        </p:sp>
        <p:sp>
          <p:nvSpPr>
            <p:cNvPr id="26646" name="Freeform 15"/>
            <p:cNvSpPr>
              <a:spLocks/>
            </p:cNvSpPr>
            <p:nvPr/>
          </p:nvSpPr>
          <p:spPr bwMode="auto">
            <a:xfrm>
              <a:off x="1157" y="872"/>
              <a:ext cx="3715" cy="2896"/>
            </a:xfrm>
            <a:custGeom>
              <a:avLst/>
              <a:gdLst>
                <a:gd name="T0" fmla="*/ 11 w 3715"/>
                <a:gd name="T1" fmla="*/ 0 h 2896"/>
                <a:gd name="T2" fmla="*/ 3 w 3715"/>
                <a:gd name="T3" fmla="*/ 2896 h 2896"/>
                <a:gd name="T4" fmla="*/ 3715 w 3715"/>
                <a:gd name="T5" fmla="*/ 2896 h 28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15" h="2896">
                  <a:moveTo>
                    <a:pt x="11" y="0"/>
                  </a:moveTo>
                  <a:cubicBezTo>
                    <a:pt x="14" y="973"/>
                    <a:pt x="0" y="1923"/>
                    <a:pt x="3" y="2896"/>
                  </a:cubicBezTo>
                  <a:lnTo>
                    <a:pt x="3715" y="2896"/>
                  </a:lnTo>
                </a:path>
              </a:pathLst>
            </a:custGeom>
            <a:noFill/>
            <a:ln w="57150" cap="flat" cmpd="sng">
              <a:solidFill>
                <a:srgbClr val="6F767D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26631" name="Text Box 17"/>
          <p:cNvSpPr txBox="1">
            <a:spLocks noChangeArrowheads="1"/>
          </p:cNvSpPr>
          <p:nvPr/>
        </p:nvSpPr>
        <p:spPr bwMode="auto">
          <a:xfrm>
            <a:off x="1138238" y="1676400"/>
            <a:ext cx="5937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sz="1600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High</a:t>
            </a:r>
          </a:p>
        </p:txBody>
      </p:sp>
      <p:sp>
        <p:nvSpPr>
          <p:cNvPr id="26632" name="Text Box 18"/>
          <p:cNvSpPr txBox="1">
            <a:spLocks noChangeArrowheads="1"/>
          </p:cNvSpPr>
          <p:nvPr/>
        </p:nvSpPr>
        <p:spPr bwMode="auto">
          <a:xfrm>
            <a:off x="1158875" y="5302250"/>
            <a:ext cx="55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sz="16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Low</a:t>
            </a:r>
          </a:p>
        </p:txBody>
      </p:sp>
      <p:sp>
        <p:nvSpPr>
          <p:cNvPr id="26633" name="Text Box 19"/>
          <p:cNvSpPr txBox="1">
            <a:spLocks noChangeArrowheads="1"/>
          </p:cNvSpPr>
          <p:nvPr/>
        </p:nvSpPr>
        <p:spPr bwMode="auto">
          <a:xfrm>
            <a:off x="1920875" y="5911850"/>
            <a:ext cx="55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sz="16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Low</a:t>
            </a:r>
          </a:p>
        </p:txBody>
      </p:sp>
      <p:sp>
        <p:nvSpPr>
          <p:cNvPr id="26634" name="Text Box 20"/>
          <p:cNvSpPr txBox="1">
            <a:spLocks noChangeArrowheads="1"/>
          </p:cNvSpPr>
          <p:nvPr/>
        </p:nvSpPr>
        <p:spPr bwMode="auto">
          <a:xfrm>
            <a:off x="6650038" y="5911850"/>
            <a:ext cx="5937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sz="16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High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67600" y="2895600"/>
            <a:ext cx="14478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Early on, “Learning Partners” provide important bridges.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10000" y="3352800"/>
            <a:ext cx="1524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334000" y="3124200"/>
            <a:ext cx="2133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Core Partner Types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gray">
          <a:xfrm>
            <a:off x="228600" y="2384425"/>
            <a:ext cx="2751138" cy="2797175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>
            <a:off x="3192463" y="2384425"/>
            <a:ext cx="2751137" cy="2797175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gray">
          <a:xfrm>
            <a:off x="6096000" y="2384425"/>
            <a:ext cx="2751138" cy="2797175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+mn-cs"/>
            </a:endParaRPr>
          </a:p>
        </p:txBody>
      </p:sp>
      <p:sp>
        <p:nvSpPr>
          <p:cNvPr id="27654" name="Text Box 15"/>
          <p:cNvSpPr txBox="1">
            <a:spLocks noChangeArrowheads="1"/>
          </p:cNvSpPr>
          <p:nvPr/>
        </p:nvSpPr>
        <p:spPr bwMode="auto">
          <a:xfrm>
            <a:off x="381000" y="2392363"/>
            <a:ext cx="2438400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sz="1800" i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Strategic Question: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Build or buy?</a:t>
            </a:r>
          </a:p>
          <a:p>
            <a:pPr algn="ctr">
              <a:buFontTx/>
              <a:buChar char="•"/>
              <a:defRPr/>
            </a:pPr>
            <a:endParaRPr kumimoji="1" lang="en-US" sz="1800" dirty="0">
              <a:solidFill>
                <a:srgbClr val="FFFFFF"/>
              </a:solidFill>
              <a:latin typeface="Times New Roman" pitchFamily="18" charset="0"/>
              <a:ea typeface="ＭＳ Ｐゴシック" pitchFamily="34" charset="-128"/>
              <a:cs typeface="+mn-cs"/>
            </a:endParaRPr>
          </a:p>
          <a:p>
            <a:pPr algn="ctr">
              <a:defRPr/>
            </a:pPr>
            <a:r>
              <a:rPr kumimoji="1" lang="en-US" sz="1800" i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Role: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Enable faster time-to-market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Facilitate focus on core competencies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Reduce costs</a:t>
            </a:r>
          </a:p>
        </p:txBody>
      </p:sp>
      <p:sp>
        <p:nvSpPr>
          <p:cNvPr id="27655" name="Text Box 16"/>
          <p:cNvSpPr txBox="1">
            <a:spLocks noChangeArrowheads="1"/>
          </p:cNvSpPr>
          <p:nvPr/>
        </p:nvSpPr>
        <p:spPr bwMode="auto">
          <a:xfrm>
            <a:off x="3352800" y="2405063"/>
            <a:ext cx="24384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Strategic Question: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Indirect or direct?</a:t>
            </a:r>
          </a:p>
          <a:p>
            <a:pPr algn="ctr">
              <a:defRPr/>
            </a:pPr>
            <a:endParaRPr kumimoji="1" lang="en-US" sz="1800" dirty="0">
              <a:solidFill>
                <a:srgbClr val="FFFFFF"/>
              </a:solidFill>
              <a:latin typeface="Times New Roman" pitchFamily="18" charset="0"/>
              <a:ea typeface="ＭＳ Ｐゴシック" pitchFamily="34" charset="-128"/>
              <a:cs typeface="+mn-cs"/>
            </a:endParaRPr>
          </a:p>
          <a:p>
            <a:pPr algn="ctr"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Role: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Extend sales reach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Accelerate  sales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Reduce costs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248400" y="2449513"/>
            <a:ext cx="2438400" cy="258603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37931725" indent="-37474525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>
              <a:defRPr/>
            </a:pPr>
            <a:r>
              <a:rPr kumimoji="1" lang="en-US" sz="1800" dirty="0" smtClean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Strategic Question: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 smtClean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Together or alone?</a:t>
            </a:r>
          </a:p>
          <a:p>
            <a:pPr algn="ctr">
              <a:buFontTx/>
              <a:buChar char="•"/>
              <a:defRPr/>
            </a:pPr>
            <a:endParaRPr kumimoji="1" lang="en-US" sz="1800" dirty="0" smtClean="0">
              <a:solidFill>
                <a:srgbClr val="FFFFFF"/>
              </a:solidFill>
              <a:latin typeface="Times New Roman" pitchFamily="18" charset="0"/>
              <a:ea typeface="ＭＳ Ｐゴシック" pitchFamily="34" charset="-128"/>
              <a:cs typeface="+mn-cs"/>
            </a:endParaRPr>
          </a:p>
          <a:p>
            <a:pPr algn="ctr">
              <a:defRPr/>
            </a:pPr>
            <a:r>
              <a:rPr kumimoji="1" lang="en-US" sz="1800" dirty="0" smtClean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Role: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 smtClean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Provide brand leverage</a:t>
            </a:r>
          </a:p>
          <a:p>
            <a:pPr algn="ctr">
              <a:buFontTx/>
              <a:buChar char="•"/>
              <a:defRPr/>
            </a:pPr>
            <a:r>
              <a:rPr kumimoji="1" lang="en-US" sz="1800" dirty="0" smtClean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 Extend market reach</a:t>
            </a:r>
          </a:p>
          <a:p>
            <a:pPr algn="ctr" eaLnBrk="1" hangingPunct="1">
              <a:buFontTx/>
              <a:buChar char="•"/>
              <a:defRPr/>
            </a:pPr>
            <a:endParaRPr kumimoji="1" lang="en-US" sz="1800" dirty="0" smtClean="0">
              <a:solidFill>
                <a:srgbClr val="FFFFFF"/>
              </a:solidFill>
              <a:cs typeface="+mn-cs"/>
            </a:endParaRPr>
          </a:p>
          <a:p>
            <a:pPr algn="ctr" eaLnBrk="1" hangingPunct="1">
              <a:defRPr/>
            </a:pPr>
            <a:endParaRPr kumimoji="1" lang="en-US" sz="1800" dirty="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288925" y="1651000"/>
            <a:ext cx="2682875" cy="40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Supplier Partners</a:t>
            </a: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3200400" y="1676400"/>
            <a:ext cx="2743200" cy="7080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Manufacturing/</a:t>
            </a:r>
          </a:p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Distribution Partners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096000" y="1676400"/>
            <a:ext cx="2743200" cy="40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Influence Partners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563" y="5638800"/>
            <a:ext cx="151923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OTHERS?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Customers Care About Themselves!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800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As an entrepreneur you must demonstrate that you:</a:t>
            </a:r>
          </a:p>
          <a:p>
            <a:pPr marL="0" indent="0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marL="0" indent="0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Comprehend</a:t>
            </a:r>
          </a:p>
          <a:p>
            <a:pPr marL="114300" lvl="1" indent="0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Their problem or opportunity</a:t>
            </a:r>
          </a:p>
          <a:p>
            <a:pPr marL="0" indent="0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Competent</a:t>
            </a:r>
          </a:p>
          <a:p>
            <a:pPr marL="114300" lvl="1" indent="0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Have skills to solve or realize it</a:t>
            </a:r>
          </a:p>
          <a:p>
            <a:pPr marL="0" indent="0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Care</a:t>
            </a:r>
          </a:p>
          <a:p>
            <a:pPr marL="114300" lvl="1" indent="0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Genuinely about their success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09DD386-0803-6040-BEAB-877C87B5B06F}" type="slidenum">
              <a:rPr lang="en-US" sz="1000">
                <a:solidFill>
                  <a:schemeClr val="bg1"/>
                </a:solidFill>
                <a:latin typeface="Arial" charset="0"/>
              </a:rPr>
              <a:pPr/>
              <a:t>5</a:t>
            </a:fld>
            <a:endParaRPr lang="en-US" sz="100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3556" name="Picture 3" descr="C:\Users\dnovitsky\AppData\Local\Microsoft\Windows\Temporary Internet Files\Content.IE5\1MN9604U\MC900056145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71825"/>
            <a:ext cx="41910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Technology Adoption Life Cycle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28600" y="6580188"/>
            <a:ext cx="4233863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024" tIns="32924" rIns="67024" bIns="32924">
            <a:spAutoFit/>
          </a:bodyPr>
          <a:lstStyle/>
          <a:p>
            <a:pPr algn="ctr" defTabSz="677863">
              <a:lnSpc>
                <a:spcPct val="90000"/>
              </a:lnSpc>
              <a:defRPr/>
            </a:pP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Source: Adapted from Crossing the Chasm by Lynda Smith</a:t>
            </a:r>
          </a:p>
          <a:p>
            <a:pPr algn="ctr" defTabSz="677863">
              <a:lnSpc>
                <a:spcPct val="90000"/>
              </a:lnSpc>
              <a:defRPr/>
            </a:pPr>
            <a:endParaRPr kumimoji="1" lang="en-US" sz="1400" b="1" i="1">
              <a:solidFill>
                <a:srgbClr val="000000"/>
              </a:solidFill>
              <a:latin typeface="Times" pitchFamily="-1" charset="0"/>
              <a:ea typeface="+mn-ea"/>
              <a:cs typeface="+mn-cs"/>
            </a:endParaRPr>
          </a:p>
        </p:txBody>
      </p:sp>
      <p:sp>
        <p:nvSpPr>
          <p:cNvPr id="30724" name="Freeform 4" descr="25%"/>
          <p:cNvSpPr>
            <a:spLocks/>
          </p:cNvSpPr>
          <p:nvPr/>
        </p:nvSpPr>
        <p:spPr bwMode="auto">
          <a:xfrm>
            <a:off x="3702050" y="1697038"/>
            <a:ext cx="1279525" cy="2424112"/>
          </a:xfrm>
          <a:custGeom>
            <a:avLst/>
            <a:gdLst>
              <a:gd name="T0" fmla="*/ 0 w 930"/>
              <a:gd name="T1" fmla="*/ 2147483647 h 1793"/>
              <a:gd name="T2" fmla="*/ 0 w 930"/>
              <a:gd name="T3" fmla="*/ 2147483647 h 1793"/>
              <a:gd name="T4" fmla="*/ 2147483647 w 930"/>
              <a:gd name="T5" fmla="*/ 2147483647 h 1793"/>
              <a:gd name="T6" fmla="*/ 2147483647 w 930"/>
              <a:gd name="T7" fmla="*/ 0 h 1793"/>
              <a:gd name="T8" fmla="*/ 2147483647 w 930"/>
              <a:gd name="T9" fmla="*/ 2147483647 h 1793"/>
              <a:gd name="T10" fmla="*/ 2147483647 w 930"/>
              <a:gd name="T11" fmla="*/ 2147483647 h 1793"/>
              <a:gd name="T12" fmla="*/ 2147483647 w 930"/>
              <a:gd name="T13" fmla="*/ 2147483647 h 1793"/>
              <a:gd name="T14" fmla="*/ 2147483647 w 930"/>
              <a:gd name="T15" fmla="*/ 2147483647 h 1793"/>
              <a:gd name="T16" fmla="*/ 2147483647 w 930"/>
              <a:gd name="T17" fmla="*/ 2147483647 h 1793"/>
              <a:gd name="T18" fmla="*/ 2147483647 w 930"/>
              <a:gd name="T19" fmla="*/ 2147483647 h 1793"/>
              <a:gd name="T20" fmla="*/ 2147483647 w 930"/>
              <a:gd name="T21" fmla="*/ 2147483647 h 1793"/>
              <a:gd name="T22" fmla="*/ 2147483647 w 930"/>
              <a:gd name="T23" fmla="*/ 2147483647 h 1793"/>
              <a:gd name="T24" fmla="*/ 2147483647 w 930"/>
              <a:gd name="T25" fmla="*/ 2147483647 h 1793"/>
              <a:gd name="T26" fmla="*/ 2147483647 w 930"/>
              <a:gd name="T27" fmla="*/ 2147483647 h 1793"/>
              <a:gd name="T28" fmla="*/ 2147483647 w 930"/>
              <a:gd name="T29" fmla="*/ 2147483647 h 1793"/>
              <a:gd name="T30" fmla="*/ 2147483647 w 930"/>
              <a:gd name="T31" fmla="*/ 2147483647 h 1793"/>
              <a:gd name="T32" fmla="*/ 2147483647 w 930"/>
              <a:gd name="T33" fmla="*/ 2147483647 h 1793"/>
              <a:gd name="T34" fmla="*/ 2147483647 w 930"/>
              <a:gd name="T35" fmla="*/ 2147483647 h 1793"/>
              <a:gd name="T36" fmla="*/ 2147483647 w 930"/>
              <a:gd name="T37" fmla="*/ 2147483647 h 1793"/>
              <a:gd name="T38" fmla="*/ 0 w 930"/>
              <a:gd name="T39" fmla="*/ 2147483647 h 179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30"/>
              <a:gd name="T61" fmla="*/ 0 h 1793"/>
              <a:gd name="T62" fmla="*/ 930 w 930"/>
              <a:gd name="T63" fmla="*/ 1793 h 179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30" h="1793">
                <a:moveTo>
                  <a:pt x="0" y="1225"/>
                </a:moveTo>
                <a:lnTo>
                  <a:pt x="0" y="1792"/>
                </a:lnTo>
                <a:lnTo>
                  <a:pt x="929" y="1792"/>
                </a:lnTo>
                <a:lnTo>
                  <a:pt x="929" y="0"/>
                </a:lnTo>
                <a:lnTo>
                  <a:pt x="871" y="10"/>
                </a:lnTo>
                <a:lnTo>
                  <a:pt x="805" y="35"/>
                </a:lnTo>
                <a:lnTo>
                  <a:pt x="747" y="61"/>
                </a:lnTo>
                <a:lnTo>
                  <a:pt x="688" y="103"/>
                </a:lnTo>
                <a:lnTo>
                  <a:pt x="596" y="171"/>
                </a:lnTo>
                <a:lnTo>
                  <a:pt x="497" y="274"/>
                </a:lnTo>
                <a:lnTo>
                  <a:pt x="448" y="351"/>
                </a:lnTo>
                <a:lnTo>
                  <a:pt x="390" y="428"/>
                </a:lnTo>
                <a:lnTo>
                  <a:pt x="348" y="541"/>
                </a:lnTo>
                <a:lnTo>
                  <a:pt x="315" y="651"/>
                </a:lnTo>
                <a:lnTo>
                  <a:pt x="274" y="780"/>
                </a:lnTo>
                <a:lnTo>
                  <a:pt x="231" y="867"/>
                </a:lnTo>
                <a:lnTo>
                  <a:pt x="174" y="987"/>
                </a:lnTo>
                <a:lnTo>
                  <a:pt x="108" y="1097"/>
                </a:lnTo>
                <a:lnTo>
                  <a:pt x="8" y="1225"/>
                </a:lnTo>
                <a:lnTo>
                  <a:pt x="0" y="1225"/>
                </a:lnTo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25" name="Freeform 5" descr="25%"/>
          <p:cNvSpPr>
            <a:spLocks/>
          </p:cNvSpPr>
          <p:nvPr/>
        </p:nvSpPr>
        <p:spPr bwMode="auto">
          <a:xfrm>
            <a:off x="1524000" y="3876675"/>
            <a:ext cx="285750" cy="244475"/>
          </a:xfrm>
          <a:custGeom>
            <a:avLst/>
            <a:gdLst>
              <a:gd name="T0" fmla="*/ 0 w 208"/>
              <a:gd name="T1" fmla="*/ 2147483647 h 181"/>
              <a:gd name="T2" fmla="*/ 0 w 208"/>
              <a:gd name="T3" fmla="*/ 2147483647 h 181"/>
              <a:gd name="T4" fmla="*/ 2147483647 w 208"/>
              <a:gd name="T5" fmla="*/ 2147483647 h 181"/>
              <a:gd name="T6" fmla="*/ 2147483647 w 208"/>
              <a:gd name="T7" fmla="*/ 0 h 181"/>
              <a:gd name="T8" fmla="*/ 0 w 208"/>
              <a:gd name="T9" fmla="*/ 2147483647 h 181"/>
              <a:gd name="T10" fmla="*/ 0 w 208"/>
              <a:gd name="T11" fmla="*/ 2147483647 h 1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8"/>
              <a:gd name="T19" fmla="*/ 0 h 181"/>
              <a:gd name="T20" fmla="*/ 208 w 208"/>
              <a:gd name="T21" fmla="*/ 181 h 1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8" h="181">
                <a:moveTo>
                  <a:pt x="0" y="61"/>
                </a:moveTo>
                <a:lnTo>
                  <a:pt x="0" y="180"/>
                </a:lnTo>
                <a:lnTo>
                  <a:pt x="207" y="180"/>
                </a:lnTo>
                <a:lnTo>
                  <a:pt x="207" y="0"/>
                </a:lnTo>
                <a:lnTo>
                  <a:pt x="0" y="51"/>
                </a:lnTo>
                <a:lnTo>
                  <a:pt x="0" y="61"/>
                </a:lnTo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26" name="Freeform 6" descr="25%"/>
          <p:cNvSpPr>
            <a:spLocks/>
          </p:cNvSpPr>
          <p:nvPr/>
        </p:nvSpPr>
        <p:spPr bwMode="auto">
          <a:xfrm>
            <a:off x="1854200" y="3379788"/>
            <a:ext cx="936625" cy="741362"/>
          </a:xfrm>
          <a:custGeom>
            <a:avLst/>
            <a:gdLst>
              <a:gd name="T0" fmla="*/ 0 w 681"/>
              <a:gd name="T1" fmla="*/ 2147483647 h 549"/>
              <a:gd name="T2" fmla="*/ 0 w 681"/>
              <a:gd name="T3" fmla="*/ 2147483647 h 549"/>
              <a:gd name="T4" fmla="*/ 2147483647 w 681"/>
              <a:gd name="T5" fmla="*/ 2147483647 h 549"/>
              <a:gd name="T6" fmla="*/ 2147483647 w 681"/>
              <a:gd name="T7" fmla="*/ 0 h 549"/>
              <a:gd name="T8" fmla="*/ 2147483647 w 681"/>
              <a:gd name="T9" fmla="*/ 2147483647 h 549"/>
              <a:gd name="T10" fmla="*/ 2147483647 w 681"/>
              <a:gd name="T11" fmla="*/ 2147483647 h 549"/>
              <a:gd name="T12" fmla="*/ 2147483647 w 681"/>
              <a:gd name="T13" fmla="*/ 2147483647 h 549"/>
              <a:gd name="T14" fmla="*/ 2147483647 w 681"/>
              <a:gd name="T15" fmla="*/ 2147483647 h 549"/>
              <a:gd name="T16" fmla="*/ 2147483647 w 681"/>
              <a:gd name="T17" fmla="*/ 2147483647 h 549"/>
              <a:gd name="T18" fmla="*/ 2147483647 w 681"/>
              <a:gd name="T19" fmla="*/ 2147483647 h 549"/>
              <a:gd name="T20" fmla="*/ 2147483647 w 681"/>
              <a:gd name="T21" fmla="*/ 2147483647 h 549"/>
              <a:gd name="T22" fmla="*/ 2147483647 w 681"/>
              <a:gd name="T23" fmla="*/ 2147483647 h 549"/>
              <a:gd name="T24" fmla="*/ 2147483647 w 681"/>
              <a:gd name="T25" fmla="*/ 2147483647 h 549"/>
              <a:gd name="T26" fmla="*/ 2147483647 w 681"/>
              <a:gd name="T27" fmla="*/ 2147483647 h 549"/>
              <a:gd name="T28" fmla="*/ 0 w 681"/>
              <a:gd name="T29" fmla="*/ 2147483647 h 54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81"/>
              <a:gd name="T46" fmla="*/ 0 h 549"/>
              <a:gd name="T47" fmla="*/ 681 w 681"/>
              <a:gd name="T48" fmla="*/ 549 h 54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81" h="549">
                <a:moveTo>
                  <a:pt x="0" y="368"/>
                </a:moveTo>
                <a:lnTo>
                  <a:pt x="0" y="548"/>
                </a:lnTo>
                <a:lnTo>
                  <a:pt x="680" y="548"/>
                </a:lnTo>
                <a:lnTo>
                  <a:pt x="680" y="0"/>
                </a:lnTo>
                <a:lnTo>
                  <a:pt x="639" y="60"/>
                </a:lnTo>
                <a:lnTo>
                  <a:pt x="582" y="103"/>
                </a:lnTo>
                <a:lnTo>
                  <a:pt x="514" y="145"/>
                </a:lnTo>
                <a:lnTo>
                  <a:pt x="440" y="180"/>
                </a:lnTo>
                <a:lnTo>
                  <a:pt x="365" y="232"/>
                </a:lnTo>
                <a:lnTo>
                  <a:pt x="283" y="275"/>
                </a:lnTo>
                <a:lnTo>
                  <a:pt x="224" y="291"/>
                </a:lnTo>
                <a:lnTo>
                  <a:pt x="142" y="326"/>
                </a:lnTo>
                <a:lnTo>
                  <a:pt x="50" y="360"/>
                </a:lnTo>
                <a:lnTo>
                  <a:pt x="8" y="368"/>
                </a:lnTo>
                <a:lnTo>
                  <a:pt x="0" y="368"/>
                </a:lnTo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27" name="Freeform 7" descr="25%"/>
          <p:cNvSpPr>
            <a:spLocks/>
          </p:cNvSpPr>
          <p:nvPr/>
        </p:nvSpPr>
        <p:spPr bwMode="auto">
          <a:xfrm>
            <a:off x="5024438" y="1697038"/>
            <a:ext cx="1268412" cy="2424112"/>
          </a:xfrm>
          <a:custGeom>
            <a:avLst/>
            <a:gdLst>
              <a:gd name="T0" fmla="*/ 0 w 922"/>
              <a:gd name="T1" fmla="*/ 0 h 1793"/>
              <a:gd name="T2" fmla="*/ 0 w 922"/>
              <a:gd name="T3" fmla="*/ 2147483647 h 1793"/>
              <a:gd name="T4" fmla="*/ 2147483647 w 922"/>
              <a:gd name="T5" fmla="*/ 2147483647 h 1793"/>
              <a:gd name="T6" fmla="*/ 2147483647 w 922"/>
              <a:gd name="T7" fmla="*/ 2147483647 h 1793"/>
              <a:gd name="T8" fmla="*/ 2147483647 w 922"/>
              <a:gd name="T9" fmla="*/ 2147483647 h 1793"/>
              <a:gd name="T10" fmla="*/ 2147483647 w 922"/>
              <a:gd name="T11" fmla="*/ 2147483647 h 1793"/>
              <a:gd name="T12" fmla="*/ 2147483647 w 922"/>
              <a:gd name="T13" fmla="*/ 2147483647 h 1793"/>
              <a:gd name="T14" fmla="*/ 2147483647 w 922"/>
              <a:gd name="T15" fmla="*/ 2147483647 h 1793"/>
              <a:gd name="T16" fmla="*/ 2147483647 w 922"/>
              <a:gd name="T17" fmla="*/ 2147483647 h 1793"/>
              <a:gd name="T18" fmla="*/ 2147483647 w 922"/>
              <a:gd name="T19" fmla="*/ 2147483647 h 1793"/>
              <a:gd name="T20" fmla="*/ 2147483647 w 922"/>
              <a:gd name="T21" fmla="*/ 2147483647 h 1793"/>
              <a:gd name="T22" fmla="*/ 2147483647 w 922"/>
              <a:gd name="T23" fmla="*/ 2147483647 h 1793"/>
              <a:gd name="T24" fmla="*/ 2147483647 w 922"/>
              <a:gd name="T25" fmla="*/ 2147483647 h 1793"/>
              <a:gd name="T26" fmla="*/ 2147483647 w 922"/>
              <a:gd name="T27" fmla="*/ 2147483647 h 1793"/>
              <a:gd name="T28" fmla="*/ 2147483647 w 922"/>
              <a:gd name="T29" fmla="*/ 2147483647 h 1793"/>
              <a:gd name="T30" fmla="*/ 2147483647 w 922"/>
              <a:gd name="T31" fmla="*/ 2147483647 h 1793"/>
              <a:gd name="T32" fmla="*/ 2147483647 w 922"/>
              <a:gd name="T33" fmla="*/ 2147483647 h 1793"/>
              <a:gd name="T34" fmla="*/ 2147483647 w 922"/>
              <a:gd name="T35" fmla="*/ 2147483647 h 1793"/>
              <a:gd name="T36" fmla="*/ 2147483647 w 922"/>
              <a:gd name="T37" fmla="*/ 2147483647 h 1793"/>
              <a:gd name="T38" fmla="*/ 0 w 922"/>
              <a:gd name="T39" fmla="*/ 0 h 1793"/>
              <a:gd name="T40" fmla="*/ 0 w 922"/>
              <a:gd name="T41" fmla="*/ 2147483647 h 1793"/>
              <a:gd name="T42" fmla="*/ 0 w 922"/>
              <a:gd name="T43" fmla="*/ 0 h 179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922"/>
              <a:gd name="T67" fmla="*/ 0 h 1793"/>
              <a:gd name="T68" fmla="*/ 922 w 922"/>
              <a:gd name="T69" fmla="*/ 1793 h 179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922" h="1793">
                <a:moveTo>
                  <a:pt x="0" y="0"/>
                </a:moveTo>
                <a:lnTo>
                  <a:pt x="0" y="1792"/>
                </a:lnTo>
                <a:lnTo>
                  <a:pt x="921" y="1792"/>
                </a:lnTo>
                <a:lnTo>
                  <a:pt x="921" y="1225"/>
                </a:lnTo>
                <a:lnTo>
                  <a:pt x="846" y="1123"/>
                </a:lnTo>
                <a:lnTo>
                  <a:pt x="797" y="1054"/>
                </a:lnTo>
                <a:lnTo>
                  <a:pt x="755" y="987"/>
                </a:lnTo>
                <a:lnTo>
                  <a:pt x="722" y="900"/>
                </a:lnTo>
                <a:lnTo>
                  <a:pt x="680" y="797"/>
                </a:lnTo>
                <a:lnTo>
                  <a:pt x="655" y="703"/>
                </a:lnTo>
                <a:lnTo>
                  <a:pt x="621" y="600"/>
                </a:lnTo>
                <a:lnTo>
                  <a:pt x="581" y="515"/>
                </a:lnTo>
                <a:lnTo>
                  <a:pt x="539" y="412"/>
                </a:lnTo>
                <a:lnTo>
                  <a:pt x="497" y="344"/>
                </a:lnTo>
                <a:lnTo>
                  <a:pt x="440" y="258"/>
                </a:lnTo>
                <a:lnTo>
                  <a:pt x="365" y="171"/>
                </a:lnTo>
                <a:lnTo>
                  <a:pt x="290" y="120"/>
                </a:lnTo>
                <a:lnTo>
                  <a:pt x="216" y="69"/>
                </a:lnTo>
                <a:lnTo>
                  <a:pt x="124" y="26"/>
                </a:lnTo>
                <a:lnTo>
                  <a:pt x="0" y="0"/>
                </a:lnTo>
                <a:lnTo>
                  <a:pt x="0" y="61"/>
                </a:lnTo>
                <a:lnTo>
                  <a:pt x="0" y="0"/>
                </a:lnTo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28" name="Freeform 8" descr="25%"/>
          <p:cNvSpPr>
            <a:spLocks/>
          </p:cNvSpPr>
          <p:nvPr/>
        </p:nvSpPr>
        <p:spPr bwMode="auto">
          <a:xfrm>
            <a:off x="6346825" y="3367088"/>
            <a:ext cx="947738" cy="754062"/>
          </a:xfrm>
          <a:custGeom>
            <a:avLst/>
            <a:gdLst>
              <a:gd name="T0" fmla="*/ 0 w 690"/>
              <a:gd name="T1" fmla="*/ 0 h 558"/>
              <a:gd name="T2" fmla="*/ 0 w 690"/>
              <a:gd name="T3" fmla="*/ 2147483647 h 558"/>
              <a:gd name="T4" fmla="*/ 0 w 690"/>
              <a:gd name="T5" fmla="*/ 2147483647 h 558"/>
              <a:gd name="T6" fmla="*/ 2147483647 w 690"/>
              <a:gd name="T7" fmla="*/ 2147483647 h 558"/>
              <a:gd name="T8" fmla="*/ 2147483647 w 690"/>
              <a:gd name="T9" fmla="*/ 2147483647 h 558"/>
              <a:gd name="T10" fmla="*/ 2147483647 w 690"/>
              <a:gd name="T11" fmla="*/ 2147483647 h 558"/>
              <a:gd name="T12" fmla="*/ 2147483647 w 690"/>
              <a:gd name="T13" fmla="*/ 2147483647 h 558"/>
              <a:gd name="T14" fmla="*/ 2147483647 w 690"/>
              <a:gd name="T15" fmla="*/ 2147483647 h 558"/>
              <a:gd name="T16" fmla="*/ 2147483647 w 690"/>
              <a:gd name="T17" fmla="*/ 2147483647 h 558"/>
              <a:gd name="T18" fmla="*/ 2147483647 w 690"/>
              <a:gd name="T19" fmla="*/ 2147483647 h 558"/>
              <a:gd name="T20" fmla="*/ 2147483647 w 690"/>
              <a:gd name="T21" fmla="*/ 2147483647 h 558"/>
              <a:gd name="T22" fmla="*/ 0 w 690"/>
              <a:gd name="T23" fmla="*/ 0 h 55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90"/>
              <a:gd name="T37" fmla="*/ 0 h 558"/>
              <a:gd name="T38" fmla="*/ 690 w 690"/>
              <a:gd name="T39" fmla="*/ 558 h 55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90" h="558">
                <a:moveTo>
                  <a:pt x="0" y="0"/>
                </a:moveTo>
                <a:lnTo>
                  <a:pt x="0" y="9"/>
                </a:lnTo>
                <a:lnTo>
                  <a:pt x="0" y="557"/>
                </a:lnTo>
                <a:lnTo>
                  <a:pt x="689" y="557"/>
                </a:lnTo>
                <a:lnTo>
                  <a:pt x="689" y="393"/>
                </a:lnTo>
                <a:lnTo>
                  <a:pt x="564" y="360"/>
                </a:lnTo>
                <a:lnTo>
                  <a:pt x="423" y="290"/>
                </a:lnTo>
                <a:lnTo>
                  <a:pt x="257" y="213"/>
                </a:lnTo>
                <a:lnTo>
                  <a:pt x="140" y="129"/>
                </a:lnTo>
                <a:lnTo>
                  <a:pt x="33" y="42"/>
                </a:lnTo>
                <a:lnTo>
                  <a:pt x="8" y="9"/>
                </a:lnTo>
                <a:lnTo>
                  <a:pt x="0" y="0"/>
                </a:lnTo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29" name="Text Box 12"/>
          <p:cNvSpPr txBox="1">
            <a:spLocks noChangeArrowheads="1"/>
          </p:cNvSpPr>
          <p:nvPr/>
        </p:nvSpPr>
        <p:spPr bwMode="auto">
          <a:xfrm>
            <a:off x="2713038" y="3681413"/>
            <a:ext cx="1057275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sz="2000" b="1" dirty="0">
                <a:solidFill>
                  <a:srgbClr val="FFFFFF"/>
                </a:solidFill>
                <a:latin typeface="Times" pitchFamily="-1" charset="0"/>
                <a:ea typeface="ＭＳ Ｐゴシック" pitchFamily="34" charset="-128"/>
                <a:cs typeface="+mn-cs"/>
              </a:rPr>
              <a:t>Chasm</a:t>
            </a:r>
          </a:p>
        </p:txBody>
      </p:sp>
      <p:sp>
        <p:nvSpPr>
          <p:cNvPr id="30730" name="Text Box 13"/>
          <p:cNvSpPr txBox="1">
            <a:spLocks noChangeArrowheads="1"/>
          </p:cNvSpPr>
          <p:nvPr/>
        </p:nvSpPr>
        <p:spPr bwMode="auto">
          <a:xfrm>
            <a:off x="1862138" y="2895600"/>
            <a:ext cx="99218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sz="1600" b="1" dirty="0">
                <a:solidFill>
                  <a:srgbClr val="FFFFFF"/>
                </a:solidFill>
                <a:latin typeface="Times" pitchFamily="-1" charset="0"/>
                <a:ea typeface="ＭＳ Ｐゴシック" pitchFamily="34" charset="-128"/>
                <a:cs typeface="+mn-cs"/>
              </a:rPr>
              <a:t>Early Market</a:t>
            </a:r>
          </a:p>
        </p:txBody>
      </p:sp>
      <p:sp>
        <p:nvSpPr>
          <p:cNvPr id="30731" name="Text Box 16"/>
          <p:cNvSpPr txBox="1">
            <a:spLocks noChangeArrowheads="1"/>
          </p:cNvSpPr>
          <p:nvPr/>
        </p:nvSpPr>
        <p:spPr bwMode="auto">
          <a:xfrm>
            <a:off x="4398963" y="1430338"/>
            <a:ext cx="1252537" cy="339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sz="1600" b="1" dirty="0">
                <a:solidFill>
                  <a:srgbClr val="FFFFFF"/>
                </a:solidFill>
                <a:latin typeface="Times" pitchFamily="-1" charset="0"/>
                <a:ea typeface="ＭＳ Ｐゴシック" pitchFamily="34" charset="-128"/>
                <a:cs typeface="+mn-cs"/>
              </a:rPr>
              <a:t>Mainstream </a:t>
            </a:r>
          </a:p>
        </p:txBody>
      </p:sp>
      <p:sp>
        <p:nvSpPr>
          <p:cNvPr id="30732" name="Text Box 17"/>
          <p:cNvSpPr txBox="1">
            <a:spLocks noChangeArrowheads="1"/>
          </p:cNvSpPr>
          <p:nvPr/>
        </p:nvSpPr>
        <p:spPr bwMode="auto">
          <a:xfrm>
            <a:off x="6477000" y="3048000"/>
            <a:ext cx="1873250" cy="584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sz="1600" b="1" dirty="0">
                <a:solidFill>
                  <a:srgbClr val="FFFFFF"/>
                </a:solidFill>
                <a:latin typeface="Times" pitchFamily="-1" charset="0"/>
                <a:ea typeface="ＭＳ Ｐゴシック" pitchFamily="34" charset="-128"/>
                <a:cs typeface="+mn-cs"/>
              </a:rPr>
              <a:t>Late</a:t>
            </a:r>
          </a:p>
          <a:p>
            <a:pPr algn="ctr">
              <a:defRPr/>
            </a:pPr>
            <a:r>
              <a:rPr kumimoji="1" lang="en-US" sz="1600" b="1" dirty="0">
                <a:solidFill>
                  <a:srgbClr val="FFFFFF"/>
                </a:solidFill>
                <a:latin typeface="Times" pitchFamily="-1" charset="0"/>
                <a:ea typeface="ＭＳ Ｐゴシック" pitchFamily="34" charset="-128"/>
                <a:cs typeface="+mn-cs"/>
              </a:rPr>
              <a:t>Market</a:t>
            </a:r>
          </a:p>
        </p:txBody>
      </p:sp>
      <p:grpSp>
        <p:nvGrpSpPr>
          <p:cNvPr id="115724" name="Group 18"/>
          <p:cNvGrpSpPr>
            <a:grpSpLocks/>
          </p:cNvGrpSpPr>
          <p:nvPr/>
        </p:nvGrpSpPr>
        <p:grpSpPr bwMode="auto">
          <a:xfrm>
            <a:off x="2259013" y="3427413"/>
            <a:ext cx="255587" cy="382587"/>
            <a:chOff x="1341" y="3018"/>
            <a:chExt cx="222" cy="339"/>
          </a:xfrm>
        </p:grpSpPr>
        <p:grpSp>
          <p:nvGrpSpPr>
            <p:cNvPr id="115768" name="Group 19"/>
            <p:cNvGrpSpPr>
              <a:grpSpLocks/>
            </p:cNvGrpSpPr>
            <p:nvPr/>
          </p:nvGrpSpPr>
          <p:grpSpPr bwMode="auto">
            <a:xfrm>
              <a:off x="1403" y="3283"/>
              <a:ext cx="93" cy="74"/>
              <a:chOff x="1403" y="3283"/>
              <a:chExt cx="93" cy="74"/>
            </a:xfrm>
          </p:grpSpPr>
          <p:grpSp>
            <p:nvGrpSpPr>
              <p:cNvPr id="115775" name="Group 20"/>
              <p:cNvGrpSpPr>
                <a:grpSpLocks/>
              </p:cNvGrpSpPr>
              <p:nvPr/>
            </p:nvGrpSpPr>
            <p:grpSpPr bwMode="auto">
              <a:xfrm>
                <a:off x="1403" y="3283"/>
                <a:ext cx="93" cy="74"/>
                <a:chOff x="1403" y="3283"/>
                <a:chExt cx="93" cy="74"/>
              </a:xfrm>
            </p:grpSpPr>
            <p:grpSp>
              <p:nvGrpSpPr>
                <p:cNvPr id="115781" name="Group 21"/>
                <p:cNvGrpSpPr>
                  <a:grpSpLocks/>
                </p:cNvGrpSpPr>
                <p:nvPr/>
              </p:nvGrpSpPr>
              <p:grpSpPr bwMode="auto">
                <a:xfrm>
                  <a:off x="1428" y="3346"/>
                  <a:ext cx="50" cy="11"/>
                  <a:chOff x="1428" y="3346"/>
                  <a:chExt cx="50" cy="11"/>
                </a:xfrm>
              </p:grpSpPr>
              <p:sp>
                <p:nvSpPr>
                  <p:cNvPr id="30799" name="Freeform 22"/>
                  <p:cNvSpPr>
                    <a:spLocks/>
                  </p:cNvSpPr>
                  <p:nvPr/>
                </p:nvSpPr>
                <p:spPr bwMode="auto">
                  <a:xfrm>
                    <a:off x="1428" y="3346"/>
                    <a:ext cx="50" cy="11"/>
                  </a:xfrm>
                  <a:custGeom>
                    <a:avLst/>
                    <a:gdLst>
                      <a:gd name="T0" fmla="*/ 0 w 50"/>
                      <a:gd name="T1" fmla="*/ 0 h 11"/>
                      <a:gd name="T2" fmla="*/ 10 w 50"/>
                      <a:gd name="T3" fmla="*/ 8 h 11"/>
                      <a:gd name="T4" fmla="*/ 12 w 50"/>
                      <a:gd name="T5" fmla="*/ 8 h 11"/>
                      <a:gd name="T6" fmla="*/ 12 w 50"/>
                      <a:gd name="T7" fmla="*/ 8 h 11"/>
                      <a:gd name="T8" fmla="*/ 14 w 50"/>
                      <a:gd name="T9" fmla="*/ 9 h 11"/>
                      <a:gd name="T10" fmla="*/ 15 w 50"/>
                      <a:gd name="T11" fmla="*/ 9 h 11"/>
                      <a:gd name="T12" fmla="*/ 17 w 50"/>
                      <a:gd name="T13" fmla="*/ 9 h 11"/>
                      <a:gd name="T14" fmla="*/ 19 w 50"/>
                      <a:gd name="T15" fmla="*/ 9 h 11"/>
                      <a:gd name="T16" fmla="*/ 20 w 50"/>
                      <a:gd name="T17" fmla="*/ 9 h 11"/>
                      <a:gd name="T18" fmla="*/ 22 w 50"/>
                      <a:gd name="T19" fmla="*/ 10 h 11"/>
                      <a:gd name="T20" fmla="*/ 25 w 50"/>
                      <a:gd name="T21" fmla="*/ 10 h 11"/>
                      <a:gd name="T22" fmla="*/ 26 w 50"/>
                      <a:gd name="T23" fmla="*/ 10 h 11"/>
                      <a:gd name="T24" fmla="*/ 27 w 50"/>
                      <a:gd name="T25" fmla="*/ 10 h 11"/>
                      <a:gd name="T26" fmla="*/ 30 w 50"/>
                      <a:gd name="T27" fmla="*/ 9 h 11"/>
                      <a:gd name="T28" fmla="*/ 32 w 50"/>
                      <a:gd name="T29" fmla="*/ 9 h 11"/>
                      <a:gd name="T30" fmla="*/ 32 w 50"/>
                      <a:gd name="T31" fmla="*/ 9 h 11"/>
                      <a:gd name="T32" fmla="*/ 35 w 50"/>
                      <a:gd name="T33" fmla="*/ 9 h 11"/>
                      <a:gd name="T34" fmla="*/ 36 w 50"/>
                      <a:gd name="T35" fmla="*/ 9 h 11"/>
                      <a:gd name="T36" fmla="*/ 38 w 50"/>
                      <a:gd name="T37" fmla="*/ 8 h 11"/>
                      <a:gd name="T38" fmla="*/ 39 w 50"/>
                      <a:gd name="T39" fmla="*/ 8 h 11"/>
                      <a:gd name="T40" fmla="*/ 39 w 50"/>
                      <a:gd name="T41" fmla="*/ 8 h 11"/>
                      <a:gd name="T42" fmla="*/ 40 w 50"/>
                      <a:gd name="T43" fmla="*/ 7 h 11"/>
                      <a:gd name="T44" fmla="*/ 49 w 50"/>
                      <a:gd name="T45" fmla="*/ 0 h 11"/>
                      <a:gd name="T46" fmla="*/ 0 w 50"/>
                      <a:gd name="T47" fmla="*/ 0 h 1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50"/>
                      <a:gd name="T73" fmla="*/ 0 h 11"/>
                      <a:gd name="T74" fmla="*/ 50 w 50"/>
                      <a:gd name="T75" fmla="*/ 11 h 1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50" h="11">
                        <a:moveTo>
                          <a:pt x="0" y="0"/>
                        </a:moveTo>
                        <a:lnTo>
                          <a:pt x="10" y="8"/>
                        </a:lnTo>
                        <a:lnTo>
                          <a:pt x="12" y="8"/>
                        </a:lnTo>
                        <a:lnTo>
                          <a:pt x="14" y="9"/>
                        </a:lnTo>
                        <a:lnTo>
                          <a:pt x="15" y="9"/>
                        </a:lnTo>
                        <a:lnTo>
                          <a:pt x="17" y="9"/>
                        </a:lnTo>
                        <a:lnTo>
                          <a:pt x="19" y="9"/>
                        </a:lnTo>
                        <a:lnTo>
                          <a:pt x="20" y="9"/>
                        </a:lnTo>
                        <a:lnTo>
                          <a:pt x="22" y="10"/>
                        </a:lnTo>
                        <a:lnTo>
                          <a:pt x="25" y="10"/>
                        </a:lnTo>
                        <a:lnTo>
                          <a:pt x="26" y="10"/>
                        </a:lnTo>
                        <a:lnTo>
                          <a:pt x="27" y="10"/>
                        </a:lnTo>
                        <a:lnTo>
                          <a:pt x="30" y="9"/>
                        </a:lnTo>
                        <a:lnTo>
                          <a:pt x="32" y="9"/>
                        </a:lnTo>
                        <a:lnTo>
                          <a:pt x="35" y="9"/>
                        </a:lnTo>
                        <a:lnTo>
                          <a:pt x="36" y="9"/>
                        </a:lnTo>
                        <a:lnTo>
                          <a:pt x="38" y="8"/>
                        </a:lnTo>
                        <a:lnTo>
                          <a:pt x="39" y="8"/>
                        </a:lnTo>
                        <a:lnTo>
                          <a:pt x="40" y="7"/>
                        </a:lnTo>
                        <a:lnTo>
                          <a:pt x="49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00" name="Freeform 23"/>
                  <p:cNvSpPr>
                    <a:spLocks/>
                  </p:cNvSpPr>
                  <p:nvPr/>
                </p:nvSpPr>
                <p:spPr bwMode="auto">
                  <a:xfrm>
                    <a:off x="1435" y="3346"/>
                    <a:ext cx="19" cy="11"/>
                  </a:xfrm>
                  <a:custGeom>
                    <a:avLst/>
                    <a:gdLst>
                      <a:gd name="T0" fmla="*/ 0 w 20"/>
                      <a:gd name="T1" fmla="*/ 0 h 11"/>
                      <a:gd name="T2" fmla="*/ 6 w 20"/>
                      <a:gd name="T3" fmla="*/ 9 h 11"/>
                      <a:gd name="T4" fmla="*/ 6 w 20"/>
                      <a:gd name="T5" fmla="*/ 9 h 11"/>
                      <a:gd name="T6" fmla="*/ 8 w 20"/>
                      <a:gd name="T7" fmla="*/ 9 h 11"/>
                      <a:gd name="T8" fmla="*/ 10 w 20"/>
                      <a:gd name="T9" fmla="*/ 9 h 11"/>
                      <a:gd name="T10" fmla="*/ 11 w 20"/>
                      <a:gd name="T11" fmla="*/ 9 h 11"/>
                      <a:gd name="T12" fmla="*/ 13 w 20"/>
                      <a:gd name="T13" fmla="*/ 10 h 11"/>
                      <a:gd name="T14" fmla="*/ 15 w 20"/>
                      <a:gd name="T15" fmla="*/ 10 h 11"/>
                      <a:gd name="T16" fmla="*/ 16 w 20"/>
                      <a:gd name="T17" fmla="*/ 10 h 11"/>
                      <a:gd name="T18" fmla="*/ 17 w 20"/>
                      <a:gd name="T19" fmla="*/ 10 h 11"/>
                      <a:gd name="T20" fmla="*/ 19 w 20"/>
                      <a:gd name="T21" fmla="*/ 0 h 11"/>
                      <a:gd name="T22" fmla="*/ 0 w 20"/>
                      <a:gd name="T23" fmla="*/ 0 h 1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11"/>
                      <a:gd name="T38" fmla="*/ 20 w 20"/>
                      <a:gd name="T39" fmla="*/ 11 h 11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11">
                        <a:moveTo>
                          <a:pt x="0" y="0"/>
                        </a:moveTo>
                        <a:lnTo>
                          <a:pt x="6" y="9"/>
                        </a:lnTo>
                        <a:lnTo>
                          <a:pt x="8" y="9"/>
                        </a:lnTo>
                        <a:lnTo>
                          <a:pt x="10" y="9"/>
                        </a:lnTo>
                        <a:lnTo>
                          <a:pt x="11" y="9"/>
                        </a:lnTo>
                        <a:lnTo>
                          <a:pt x="13" y="10"/>
                        </a:lnTo>
                        <a:lnTo>
                          <a:pt x="15" y="10"/>
                        </a:lnTo>
                        <a:lnTo>
                          <a:pt x="16" y="10"/>
                        </a:lnTo>
                        <a:lnTo>
                          <a:pt x="17" y="10"/>
                        </a:lnTo>
                        <a:lnTo>
                          <a:pt x="19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404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5782" name="Group 24"/>
                <p:cNvGrpSpPr>
                  <a:grpSpLocks/>
                </p:cNvGrpSpPr>
                <p:nvPr/>
              </p:nvGrpSpPr>
              <p:grpSpPr bwMode="auto">
                <a:xfrm>
                  <a:off x="1403" y="3283"/>
                  <a:ext cx="93" cy="60"/>
                  <a:chOff x="1403" y="3283"/>
                  <a:chExt cx="93" cy="60"/>
                </a:xfrm>
              </p:grpSpPr>
              <p:sp>
                <p:nvSpPr>
                  <p:cNvPr id="30792" name="Freeform 25"/>
                  <p:cNvSpPr>
                    <a:spLocks/>
                  </p:cNvSpPr>
                  <p:nvPr/>
                </p:nvSpPr>
                <p:spPr bwMode="auto">
                  <a:xfrm>
                    <a:off x="1403" y="3282"/>
                    <a:ext cx="92" cy="60"/>
                  </a:xfrm>
                  <a:custGeom>
                    <a:avLst/>
                    <a:gdLst>
                      <a:gd name="T0" fmla="*/ 2 w 93"/>
                      <a:gd name="T1" fmla="*/ 2 h 60"/>
                      <a:gd name="T2" fmla="*/ 2 w 93"/>
                      <a:gd name="T3" fmla="*/ 4 h 60"/>
                      <a:gd name="T4" fmla="*/ 1 w 93"/>
                      <a:gd name="T5" fmla="*/ 7 h 60"/>
                      <a:gd name="T6" fmla="*/ 0 w 93"/>
                      <a:gd name="T7" fmla="*/ 10 h 60"/>
                      <a:gd name="T8" fmla="*/ 1 w 93"/>
                      <a:gd name="T9" fmla="*/ 11 h 60"/>
                      <a:gd name="T10" fmla="*/ 2 w 93"/>
                      <a:gd name="T11" fmla="*/ 13 h 60"/>
                      <a:gd name="T12" fmla="*/ 2 w 93"/>
                      <a:gd name="T13" fmla="*/ 16 h 60"/>
                      <a:gd name="T14" fmla="*/ 1 w 93"/>
                      <a:gd name="T15" fmla="*/ 17 h 60"/>
                      <a:gd name="T16" fmla="*/ 0 w 93"/>
                      <a:gd name="T17" fmla="*/ 19 h 60"/>
                      <a:gd name="T18" fmla="*/ 1 w 93"/>
                      <a:gd name="T19" fmla="*/ 22 h 60"/>
                      <a:gd name="T20" fmla="*/ 2 w 93"/>
                      <a:gd name="T21" fmla="*/ 23 h 60"/>
                      <a:gd name="T22" fmla="*/ 2 w 93"/>
                      <a:gd name="T23" fmla="*/ 25 h 60"/>
                      <a:gd name="T24" fmla="*/ 1 w 93"/>
                      <a:gd name="T25" fmla="*/ 27 h 60"/>
                      <a:gd name="T26" fmla="*/ 0 w 93"/>
                      <a:gd name="T27" fmla="*/ 29 h 60"/>
                      <a:gd name="T28" fmla="*/ 1 w 93"/>
                      <a:gd name="T29" fmla="*/ 30 h 60"/>
                      <a:gd name="T30" fmla="*/ 4 w 93"/>
                      <a:gd name="T31" fmla="*/ 33 h 60"/>
                      <a:gd name="T32" fmla="*/ 4 w 93"/>
                      <a:gd name="T33" fmla="*/ 36 h 60"/>
                      <a:gd name="T34" fmla="*/ 1 w 93"/>
                      <a:gd name="T35" fmla="*/ 37 h 60"/>
                      <a:gd name="T36" fmla="*/ 2 w 93"/>
                      <a:gd name="T37" fmla="*/ 39 h 60"/>
                      <a:gd name="T38" fmla="*/ 4 w 93"/>
                      <a:gd name="T39" fmla="*/ 41 h 60"/>
                      <a:gd name="T40" fmla="*/ 11 w 93"/>
                      <a:gd name="T41" fmla="*/ 47 h 60"/>
                      <a:gd name="T42" fmla="*/ 16 w 93"/>
                      <a:gd name="T43" fmla="*/ 52 h 60"/>
                      <a:gd name="T44" fmla="*/ 22 w 93"/>
                      <a:gd name="T45" fmla="*/ 55 h 60"/>
                      <a:gd name="T46" fmla="*/ 30 w 93"/>
                      <a:gd name="T47" fmla="*/ 58 h 60"/>
                      <a:gd name="T48" fmla="*/ 40 w 93"/>
                      <a:gd name="T49" fmla="*/ 59 h 60"/>
                      <a:gd name="T50" fmla="*/ 53 w 93"/>
                      <a:gd name="T51" fmla="*/ 59 h 60"/>
                      <a:gd name="T52" fmla="*/ 62 w 93"/>
                      <a:gd name="T53" fmla="*/ 58 h 60"/>
                      <a:gd name="T54" fmla="*/ 70 w 93"/>
                      <a:gd name="T55" fmla="*/ 56 h 60"/>
                      <a:gd name="T56" fmla="*/ 75 w 93"/>
                      <a:gd name="T57" fmla="*/ 55 h 60"/>
                      <a:gd name="T58" fmla="*/ 78 w 93"/>
                      <a:gd name="T59" fmla="*/ 52 h 60"/>
                      <a:gd name="T60" fmla="*/ 88 w 93"/>
                      <a:gd name="T61" fmla="*/ 41 h 60"/>
                      <a:gd name="T62" fmla="*/ 90 w 93"/>
                      <a:gd name="T63" fmla="*/ 37 h 60"/>
                      <a:gd name="T64" fmla="*/ 90 w 93"/>
                      <a:gd name="T65" fmla="*/ 36 h 60"/>
                      <a:gd name="T66" fmla="*/ 88 w 93"/>
                      <a:gd name="T67" fmla="*/ 32 h 60"/>
                      <a:gd name="T68" fmla="*/ 88 w 93"/>
                      <a:gd name="T69" fmla="*/ 30 h 60"/>
                      <a:gd name="T70" fmla="*/ 91 w 93"/>
                      <a:gd name="T71" fmla="*/ 29 h 60"/>
                      <a:gd name="T72" fmla="*/ 92 w 93"/>
                      <a:gd name="T73" fmla="*/ 27 h 60"/>
                      <a:gd name="T74" fmla="*/ 91 w 93"/>
                      <a:gd name="T75" fmla="*/ 25 h 60"/>
                      <a:gd name="T76" fmla="*/ 90 w 93"/>
                      <a:gd name="T77" fmla="*/ 23 h 60"/>
                      <a:gd name="T78" fmla="*/ 88 w 93"/>
                      <a:gd name="T79" fmla="*/ 22 h 60"/>
                      <a:gd name="T80" fmla="*/ 90 w 93"/>
                      <a:gd name="T81" fmla="*/ 20 h 60"/>
                      <a:gd name="T82" fmla="*/ 91 w 93"/>
                      <a:gd name="T83" fmla="*/ 18 h 60"/>
                      <a:gd name="T84" fmla="*/ 91 w 93"/>
                      <a:gd name="T85" fmla="*/ 16 h 60"/>
                      <a:gd name="T86" fmla="*/ 90 w 93"/>
                      <a:gd name="T87" fmla="*/ 14 h 60"/>
                      <a:gd name="T88" fmla="*/ 88 w 93"/>
                      <a:gd name="T89" fmla="*/ 11 h 60"/>
                      <a:gd name="T90" fmla="*/ 91 w 93"/>
                      <a:gd name="T91" fmla="*/ 10 h 60"/>
                      <a:gd name="T92" fmla="*/ 92 w 93"/>
                      <a:gd name="T93" fmla="*/ 7 h 60"/>
                      <a:gd name="T94" fmla="*/ 91 w 93"/>
                      <a:gd name="T95" fmla="*/ 5 h 60"/>
                      <a:gd name="T96" fmla="*/ 90 w 93"/>
                      <a:gd name="T97" fmla="*/ 3 h 60"/>
                      <a:gd name="T98" fmla="*/ 90 w 93"/>
                      <a:gd name="T99" fmla="*/ 2 h 60"/>
                      <a:gd name="T100" fmla="*/ 2 w 93"/>
                      <a:gd name="T101" fmla="*/ 0 h 60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w 93"/>
                      <a:gd name="T154" fmla="*/ 0 h 60"/>
                      <a:gd name="T155" fmla="*/ 93 w 93"/>
                      <a:gd name="T156" fmla="*/ 60 h 60"/>
                    </a:gdLst>
                    <a:ahLst/>
                    <a:cxnLst>
                      <a:cxn ang="T102">
                        <a:pos x="T0" y="T1"/>
                      </a:cxn>
                      <a:cxn ang="T103">
                        <a:pos x="T2" y="T3"/>
                      </a:cxn>
                      <a:cxn ang="T104">
                        <a:pos x="T4" y="T5"/>
                      </a:cxn>
                      <a:cxn ang="T105">
                        <a:pos x="T6" y="T7"/>
                      </a:cxn>
                      <a:cxn ang="T106">
                        <a:pos x="T8" y="T9"/>
                      </a:cxn>
                      <a:cxn ang="T107">
                        <a:pos x="T10" y="T11"/>
                      </a:cxn>
                      <a:cxn ang="T108">
                        <a:pos x="T12" y="T13"/>
                      </a:cxn>
                      <a:cxn ang="T109">
                        <a:pos x="T14" y="T15"/>
                      </a:cxn>
                      <a:cxn ang="T110">
                        <a:pos x="T16" y="T17"/>
                      </a:cxn>
                      <a:cxn ang="T111">
                        <a:pos x="T18" y="T19"/>
                      </a:cxn>
                      <a:cxn ang="T112">
                        <a:pos x="T20" y="T21"/>
                      </a:cxn>
                      <a:cxn ang="T113">
                        <a:pos x="T22" y="T23"/>
                      </a:cxn>
                      <a:cxn ang="T114">
                        <a:pos x="T24" y="T25"/>
                      </a:cxn>
                      <a:cxn ang="T115">
                        <a:pos x="T26" y="T27"/>
                      </a:cxn>
                      <a:cxn ang="T116">
                        <a:pos x="T28" y="T29"/>
                      </a:cxn>
                      <a:cxn ang="T117">
                        <a:pos x="T30" y="T31"/>
                      </a:cxn>
                      <a:cxn ang="T118">
                        <a:pos x="T32" y="T33"/>
                      </a:cxn>
                      <a:cxn ang="T119">
                        <a:pos x="T34" y="T35"/>
                      </a:cxn>
                      <a:cxn ang="T120">
                        <a:pos x="T36" y="T37"/>
                      </a:cxn>
                      <a:cxn ang="T121">
                        <a:pos x="T38" y="T39"/>
                      </a:cxn>
                      <a:cxn ang="T122">
                        <a:pos x="T40" y="T41"/>
                      </a:cxn>
                      <a:cxn ang="T123">
                        <a:pos x="T42" y="T43"/>
                      </a:cxn>
                      <a:cxn ang="T124">
                        <a:pos x="T44" y="T45"/>
                      </a:cxn>
                      <a:cxn ang="T125">
                        <a:pos x="T46" y="T47"/>
                      </a:cxn>
                      <a:cxn ang="T126">
                        <a:pos x="T48" y="T49"/>
                      </a:cxn>
                      <a:cxn ang="T127">
                        <a:pos x="T50" y="T51"/>
                      </a:cxn>
                      <a:cxn ang="T128">
                        <a:pos x="T52" y="T53"/>
                      </a:cxn>
                      <a:cxn ang="T129">
                        <a:pos x="T54" y="T55"/>
                      </a:cxn>
                      <a:cxn ang="T130">
                        <a:pos x="T56" y="T57"/>
                      </a:cxn>
                      <a:cxn ang="T131">
                        <a:pos x="T58" y="T59"/>
                      </a:cxn>
                      <a:cxn ang="T132">
                        <a:pos x="T60" y="T61"/>
                      </a:cxn>
                      <a:cxn ang="T133">
                        <a:pos x="T62" y="T63"/>
                      </a:cxn>
                      <a:cxn ang="T134">
                        <a:pos x="T64" y="T65"/>
                      </a:cxn>
                      <a:cxn ang="T135">
                        <a:pos x="T66" y="T67"/>
                      </a:cxn>
                      <a:cxn ang="T136">
                        <a:pos x="T68" y="T69"/>
                      </a:cxn>
                      <a:cxn ang="T137">
                        <a:pos x="T70" y="T71"/>
                      </a:cxn>
                      <a:cxn ang="T138">
                        <a:pos x="T72" y="T73"/>
                      </a:cxn>
                      <a:cxn ang="T139">
                        <a:pos x="T74" y="T75"/>
                      </a:cxn>
                      <a:cxn ang="T140">
                        <a:pos x="T76" y="T77"/>
                      </a:cxn>
                      <a:cxn ang="T141">
                        <a:pos x="T78" y="T79"/>
                      </a:cxn>
                      <a:cxn ang="T142">
                        <a:pos x="T80" y="T81"/>
                      </a:cxn>
                      <a:cxn ang="T143">
                        <a:pos x="T82" y="T83"/>
                      </a:cxn>
                      <a:cxn ang="T144">
                        <a:pos x="T84" y="T85"/>
                      </a:cxn>
                      <a:cxn ang="T145">
                        <a:pos x="T86" y="T87"/>
                      </a:cxn>
                      <a:cxn ang="T146">
                        <a:pos x="T88" y="T89"/>
                      </a:cxn>
                      <a:cxn ang="T147">
                        <a:pos x="T90" y="T91"/>
                      </a:cxn>
                      <a:cxn ang="T148">
                        <a:pos x="T92" y="T93"/>
                      </a:cxn>
                      <a:cxn ang="T149">
                        <a:pos x="T94" y="T95"/>
                      </a:cxn>
                      <a:cxn ang="T150">
                        <a:pos x="T96" y="T97"/>
                      </a:cxn>
                      <a:cxn ang="T151">
                        <a:pos x="T98" y="T99"/>
                      </a:cxn>
                      <a:cxn ang="T152">
                        <a:pos x="T100" y="T101"/>
                      </a:cxn>
                    </a:cxnLst>
                    <a:rect l="T153" t="T154" r="T155" b="T156"/>
                    <a:pathLst>
                      <a:path w="93" h="60">
                        <a:moveTo>
                          <a:pt x="2" y="0"/>
                        </a:moveTo>
                        <a:lnTo>
                          <a:pt x="2" y="2"/>
                        </a:lnTo>
                        <a:lnTo>
                          <a:pt x="2" y="3"/>
                        </a:lnTo>
                        <a:lnTo>
                          <a:pt x="2" y="4"/>
                        </a:lnTo>
                        <a:lnTo>
                          <a:pt x="2" y="6"/>
                        </a:lnTo>
                        <a:lnTo>
                          <a:pt x="1" y="7"/>
                        </a:lnTo>
                        <a:lnTo>
                          <a:pt x="1" y="8"/>
                        </a:lnTo>
                        <a:lnTo>
                          <a:pt x="0" y="10"/>
                        </a:lnTo>
                        <a:lnTo>
                          <a:pt x="1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4" y="15"/>
                        </a:lnTo>
                        <a:lnTo>
                          <a:pt x="2" y="16"/>
                        </a:lnTo>
                        <a:lnTo>
                          <a:pt x="1" y="17"/>
                        </a:lnTo>
                        <a:lnTo>
                          <a:pt x="0" y="18"/>
                        </a:lnTo>
                        <a:lnTo>
                          <a:pt x="0" y="19"/>
                        </a:lnTo>
                        <a:lnTo>
                          <a:pt x="1" y="20"/>
                        </a:lnTo>
                        <a:lnTo>
                          <a:pt x="1" y="22"/>
                        </a:lnTo>
                        <a:lnTo>
                          <a:pt x="2" y="22"/>
                        </a:lnTo>
                        <a:lnTo>
                          <a:pt x="2" y="23"/>
                        </a:lnTo>
                        <a:lnTo>
                          <a:pt x="4" y="23"/>
                        </a:lnTo>
                        <a:lnTo>
                          <a:pt x="2" y="25"/>
                        </a:lnTo>
                        <a:lnTo>
                          <a:pt x="2" y="26"/>
                        </a:lnTo>
                        <a:lnTo>
                          <a:pt x="1" y="27"/>
                        </a:lnTo>
                        <a:lnTo>
                          <a:pt x="0" y="28"/>
                        </a:lnTo>
                        <a:lnTo>
                          <a:pt x="0" y="29"/>
                        </a:lnTo>
                        <a:lnTo>
                          <a:pt x="0" y="30"/>
                        </a:lnTo>
                        <a:lnTo>
                          <a:pt x="1" y="30"/>
                        </a:lnTo>
                        <a:lnTo>
                          <a:pt x="2" y="31"/>
                        </a:lnTo>
                        <a:lnTo>
                          <a:pt x="4" y="33"/>
                        </a:lnTo>
                        <a:lnTo>
                          <a:pt x="4" y="34"/>
                        </a:lnTo>
                        <a:lnTo>
                          <a:pt x="4" y="36"/>
                        </a:lnTo>
                        <a:lnTo>
                          <a:pt x="2" y="36"/>
                        </a:lnTo>
                        <a:lnTo>
                          <a:pt x="1" y="37"/>
                        </a:lnTo>
                        <a:lnTo>
                          <a:pt x="1" y="38"/>
                        </a:lnTo>
                        <a:lnTo>
                          <a:pt x="2" y="39"/>
                        </a:lnTo>
                        <a:lnTo>
                          <a:pt x="2" y="40"/>
                        </a:lnTo>
                        <a:lnTo>
                          <a:pt x="4" y="41"/>
                        </a:lnTo>
                        <a:lnTo>
                          <a:pt x="7" y="43"/>
                        </a:lnTo>
                        <a:lnTo>
                          <a:pt x="11" y="47"/>
                        </a:lnTo>
                        <a:lnTo>
                          <a:pt x="14" y="50"/>
                        </a:lnTo>
                        <a:lnTo>
                          <a:pt x="16" y="52"/>
                        </a:lnTo>
                        <a:lnTo>
                          <a:pt x="19" y="53"/>
                        </a:lnTo>
                        <a:lnTo>
                          <a:pt x="22" y="55"/>
                        </a:lnTo>
                        <a:lnTo>
                          <a:pt x="25" y="56"/>
                        </a:lnTo>
                        <a:lnTo>
                          <a:pt x="30" y="58"/>
                        </a:lnTo>
                        <a:lnTo>
                          <a:pt x="36" y="58"/>
                        </a:lnTo>
                        <a:lnTo>
                          <a:pt x="40" y="59"/>
                        </a:lnTo>
                        <a:lnTo>
                          <a:pt x="47" y="59"/>
                        </a:lnTo>
                        <a:lnTo>
                          <a:pt x="53" y="59"/>
                        </a:lnTo>
                        <a:lnTo>
                          <a:pt x="58" y="59"/>
                        </a:lnTo>
                        <a:lnTo>
                          <a:pt x="62" y="58"/>
                        </a:lnTo>
                        <a:lnTo>
                          <a:pt x="67" y="57"/>
                        </a:lnTo>
                        <a:lnTo>
                          <a:pt x="70" y="56"/>
                        </a:lnTo>
                        <a:lnTo>
                          <a:pt x="73" y="56"/>
                        </a:lnTo>
                        <a:lnTo>
                          <a:pt x="75" y="55"/>
                        </a:lnTo>
                        <a:lnTo>
                          <a:pt x="76" y="53"/>
                        </a:lnTo>
                        <a:lnTo>
                          <a:pt x="78" y="52"/>
                        </a:lnTo>
                        <a:lnTo>
                          <a:pt x="83" y="46"/>
                        </a:lnTo>
                        <a:lnTo>
                          <a:pt x="88" y="41"/>
                        </a:lnTo>
                        <a:lnTo>
                          <a:pt x="90" y="38"/>
                        </a:lnTo>
                        <a:lnTo>
                          <a:pt x="90" y="37"/>
                        </a:lnTo>
                        <a:lnTo>
                          <a:pt x="90" y="36"/>
                        </a:lnTo>
                        <a:lnTo>
                          <a:pt x="88" y="34"/>
                        </a:lnTo>
                        <a:lnTo>
                          <a:pt x="88" y="32"/>
                        </a:lnTo>
                        <a:lnTo>
                          <a:pt x="88" y="31"/>
                        </a:lnTo>
                        <a:lnTo>
                          <a:pt x="88" y="30"/>
                        </a:lnTo>
                        <a:lnTo>
                          <a:pt x="90" y="30"/>
                        </a:lnTo>
                        <a:lnTo>
                          <a:pt x="91" y="29"/>
                        </a:lnTo>
                        <a:lnTo>
                          <a:pt x="91" y="28"/>
                        </a:lnTo>
                        <a:lnTo>
                          <a:pt x="92" y="27"/>
                        </a:lnTo>
                        <a:lnTo>
                          <a:pt x="92" y="26"/>
                        </a:lnTo>
                        <a:lnTo>
                          <a:pt x="91" y="25"/>
                        </a:lnTo>
                        <a:lnTo>
                          <a:pt x="91" y="24"/>
                        </a:lnTo>
                        <a:lnTo>
                          <a:pt x="90" y="23"/>
                        </a:lnTo>
                        <a:lnTo>
                          <a:pt x="88" y="23"/>
                        </a:lnTo>
                        <a:lnTo>
                          <a:pt x="88" y="22"/>
                        </a:lnTo>
                        <a:lnTo>
                          <a:pt x="88" y="21"/>
                        </a:lnTo>
                        <a:lnTo>
                          <a:pt x="90" y="20"/>
                        </a:lnTo>
                        <a:lnTo>
                          <a:pt x="91" y="19"/>
                        </a:lnTo>
                        <a:lnTo>
                          <a:pt x="91" y="18"/>
                        </a:lnTo>
                        <a:lnTo>
                          <a:pt x="91" y="16"/>
                        </a:lnTo>
                        <a:lnTo>
                          <a:pt x="90" y="15"/>
                        </a:lnTo>
                        <a:lnTo>
                          <a:pt x="90" y="14"/>
                        </a:lnTo>
                        <a:lnTo>
                          <a:pt x="88" y="13"/>
                        </a:lnTo>
                        <a:lnTo>
                          <a:pt x="88" y="11"/>
                        </a:lnTo>
                        <a:lnTo>
                          <a:pt x="90" y="10"/>
                        </a:lnTo>
                        <a:lnTo>
                          <a:pt x="91" y="10"/>
                        </a:lnTo>
                        <a:lnTo>
                          <a:pt x="92" y="8"/>
                        </a:lnTo>
                        <a:lnTo>
                          <a:pt x="92" y="7"/>
                        </a:lnTo>
                        <a:lnTo>
                          <a:pt x="92" y="6"/>
                        </a:lnTo>
                        <a:lnTo>
                          <a:pt x="91" y="5"/>
                        </a:lnTo>
                        <a:lnTo>
                          <a:pt x="90" y="4"/>
                        </a:lnTo>
                        <a:lnTo>
                          <a:pt x="90" y="3"/>
                        </a:lnTo>
                        <a:lnTo>
                          <a:pt x="90" y="2"/>
                        </a:lnTo>
                        <a:lnTo>
                          <a:pt x="90" y="0"/>
                        </a:lnTo>
                        <a:lnTo>
                          <a:pt x="2" y="0"/>
                        </a:lnTo>
                      </a:path>
                    </a:pathLst>
                  </a:custGeom>
                  <a:solidFill>
                    <a:srgbClr val="FE9B03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93" name="Freeform 26"/>
                  <p:cNvSpPr>
                    <a:spLocks/>
                  </p:cNvSpPr>
                  <p:nvPr/>
                </p:nvSpPr>
                <p:spPr bwMode="auto">
                  <a:xfrm>
                    <a:off x="1403" y="3291"/>
                    <a:ext cx="8" cy="1"/>
                  </a:xfrm>
                  <a:custGeom>
                    <a:avLst/>
                    <a:gdLst>
                      <a:gd name="T0" fmla="*/ 1 w 8"/>
                      <a:gd name="T1" fmla="*/ 0 h 2"/>
                      <a:gd name="T2" fmla="*/ 1 w 8"/>
                      <a:gd name="T3" fmla="*/ 0 h 2"/>
                      <a:gd name="T4" fmla="*/ 1 w 8"/>
                      <a:gd name="T5" fmla="*/ 0 h 2"/>
                      <a:gd name="T6" fmla="*/ 3 w 8"/>
                      <a:gd name="T7" fmla="*/ 0 h 2"/>
                      <a:gd name="T8" fmla="*/ 4 w 8"/>
                      <a:gd name="T9" fmla="*/ 1 h 2"/>
                      <a:gd name="T10" fmla="*/ 6 w 8"/>
                      <a:gd name="T11" fmla="*/ 1 h 2"/>
                      <a:gd name="T12" fmla="*/ 7 w 8"/>
                      <a:gd name="T13" fmla="*/ 1 h 2"/>
                      <a:gd name="T14" fmla="*/ 7 w 8"/>
                      <a:gd name="T15" fmla="*/ 1 h 2"/>
                      <a:gd name="T16" fmla="*/ 4 w 8"/>
                      <a:gd name="T17" fmla="*/ 1 h 2"/>
                      <a:gd name="T18" fmla="*/ 3 w 8"/>
                      <a:gd name="T19" fmla="*/ 1 h 2"/>
                      <a:gd name="T20" fmla="*/ 1 w 8"/>
                      <a:gd name="T21" fmla="*/ 1 h 2"/>
                      <a:gd name="T22" fmla="*/ 2 w 8"/>
                      <a:gd name="T23" fmla="*/ 1 h 2"/>
                      <a:gd name="T24" fmla="*/ 2 w 8"/>
                      <a:gd name="T25" fmla="*/ 1 h 2"/>
                      <a:gd name="T26" fmla="*/ 1 w 8"/>
                      <a:gd name="T27" fmla="*/ 1 h 2"/>
                      <a:gd name="T28" fmla="*/ 1 w 8"/>
                      <a:gd name="T29" fmla="*/ 1 h 2"/>
                      <a:gd name="T30" fmla="*/ 0 w 8"/>
                      <a:gd name="T31" fmla="*/ 0 h 2"/>
                      <a:gd name="T32" fmla="*/ 0 w 8"/>
                      <a:gd name="T33" fmla="*/ 0 h 2"/>
                      <a:gd name="T34" fmla="*/ 1 w 8"/>
                      <a:gd name="T35" fmla="*/ 0 h 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8"/>
                      <a:gd name="T55" fmla="*/ 0 h 2"/>
                      <a:gd name="T56" fmla="*/ 8 w 8"/>
                      <a:gd name="T57" fmla="*/ 2 h 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8" h="2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6" y="1"/>
                        </a:lnTo>
                        <a:lnTo>
                          <a:pt x="7" y="1"/>
                        </a:lnTo>
                        <a:lnTo>
                          <a:pt x="4" y="1"/>
                        </a:lnTo>
                        <a:lnTo>
                          <a:pt x="3" y="1"/>
                        </a:ln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FA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94" name="Freeform 27"/>
                  <p:cNvSpPr>
                    <a:spLocks/>
                  </p:cNvSpPr>
                  <p:nvPr/>
                </p:nvSpPr>
                <p:spPr bwMode="auto">
                  <a:xfrm>
                    <a:off x="1403" y="3304"/>
                    <a:ext cx="12" cy="1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1 w 12"/>
                      <a:gd name="T3" fmla="*/ 0 h 1"/>
                      <a:gd name="T4" fmla="*/ 1 w 12"/>
                      <a:gd name="T5" fmla="*/ 0 h 1"/>
                      <a:gd name="T6" fmla="*/ 2 w 12"/>
                      <a:gd name="T7" fmla="*/ 0 h 1"/>
                      <a:gd name="T8" fmla="*/ 3 w 12"/>
                      <a:gd name="T9" fmla="*/ 0 h 1"/>
                      <a:gd name="T10" fmla="*/ 5 w 12"/>
                      <a:gd name="T11" fmla="*/ 0 h 1"/>
                      <a:gd name="T12" fmla="*/ 8 w 12"/>
                      <a:gd name="T13" fmla="*/ 0 h 1"/>
                      <a:gd name="T14" fmla="*/ 10 w 12"/>
                      <a:gd name="T15" fmla="*/ 0 h 1"/>
                      <a:gd name="T16" fmla="*/ 11 w 12"/>
                      <a:gd name="T17" fmla="*/ 0 h 1"/>
                      <a:gd name="T18" fmla="*/ 8 w 12"/>
                      <a:gd name="T19" fmla="*/ 0 h 1"/>
                      <a:gd name="T20" fmla="*/ 5 w 12"/>
                      <a:gd name="T21" fmla="*/ 0 h 1"/>
                      <a:gd name="T22" fmla="*/ 4 w 12"/>
                      <a:gd name="T23" fmla="*/ 0 h 1"/>
                      <a:gd name="T24" fmla="*/ 3 w 12"/>
                      <a:gd name="T25" fmla="*/ 0 h 1"/>
                      <a:gd name="T26" fmla="*/ 3 w 12"/>
                      <a:gd name="T27" fmla="*/ 0 h 1"/>
                      <a:gd name="T28" fmla="*/ 3 w 12"/>
                      <a:gd name="T29" fmla="*/ 0 h 1"/>
                      <a:gd name="T30" fmla="*/ 2 w 12"/>
                      <a:gd name="T31" fmla="*/ 0 h 1"/>
                      <a:gd name="T32" fmla="*/ 1 w 12"/>
                      <a:gd name="T33" fmla="*/ 0 h 1"/>
                      <a:gd name="T34" fmla="*/ 0 w 12"/>
                      <a:gd name="T35" fmla="*/ 0 h 1"/>
                      <a:gd name="T36" fmla="*/ 0 w 12"/>
                      <a:gd name="T37" fmla="*/ 0 h 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2"/>
                      <a:gd name="T58" fmla="*/ 0 h 1"/>
                      <a:gd name="T59" fmla="*/ 12 w 12"/>
                      <a:gd name="T60" fmla="*/ 1 h 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2" h="1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8" y="0"/>
                        </a:lnTo>
                        <a:lnTo>
                          <a:pt x="10" y="0"/>
                        </a:lnTo>
                        <a:lnTo>
                          <a:pt x="11" y="0"/>
                        </a:lnTo>
                        <a:lnTo>
                          <a:pt x="8" y="0"/>
                        </a:lnTo>
                        <a:lnTo>
                          <a:pt x="5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A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95" name="Freeform 28"/>
                  <p:cNvSpPr>
                    <a:spLocks/>
                  </p:cNvSpPr>
                  <p:nvPr/>
                </p:nvSpPr>
                <p:spPr bwMode="auto">
                  <a:xfrm>
                    <a:off x="1403" y="3316"/>
                    <a:ext cx="14" cy="1"/>
                  </a:xfrm>
                  <a:custGeom>
                    <a:avLst/>
                    <a:gdLst>
                      <a:gd name="T0" fmla="*/ 0 w 14"/>
                      <a:gd name="T1" fmla="*/ 0 h 2"/>
                      <a:gd name="T2" fmla="*/ 1 w 14"/>
                      <a:gd name="T3" fmla="*/ 0 h 2"/>
                      <a:gd name="T4" fmla="*/ 2 w 14"/>
                      <a:gd name="T5" fmla="*/ 0 h 2"/>
                      <a:gd name="T6" fmla="*/ 3 w 14"/>
                      <a:gd name="T7" fmla="*/ 0 h 2"/>
                      <a:gd name="T8" fmla="*/ 3 w 14"/>
                      <a:gd name="T9" fmla="*/ 0 h 2"/>
                      <a:gd name="T10" fmla="*/ 5 w 14"/>
                      <a:gd name="T11" fmla="*/ 0 h 2"/>
                      <a:gd name="T12" fmla="*/ 7 w 14"/>
                      <a:gd name="T13" fmla="*/ 0 h 2"/>
                      <a:gd name="T14" fmla="*/ 10 w 14"/>
                      <a:gd name="T15" fmla="*/ 1 h 2"/>
                      <a:gd name="T16" fmla="*/ 13 w 14"/>
                      <a:gd name="T17" fmla="*/ 1 h 2"/>
                      <a:gd name="T18" fmla="*/ 13 w 14"/>
                      <a:gd name="T19" fmla="*/ 1 h 2"/>
                      <a:gd name="T20" fmla="*/ 10 w 14"/>
                      <a:gd name="T21" fmla="*/ 1 h 2"/>
                      <a:gd name="T22" fmla="*/ 8 w 14"/>
                      <a:gd name="T23" fmla="*/ 1 h 2"/>
                      <a:gd name="T24" fmla="*/ 6 w 14"/>
                      <a:gd name="T25" fmla="*/ 1 h 2"/>
                      <a:gd name="T26" fmla="*/ 5 w 14"/>
                      <a:gd name="T27" fmla="*/ 1 h 2"/>
                      <a:gd name="T28" fmla="*/ 3 w 14"/>
                      <a:gd name="T29" fmla="*/ 1 h 2"/>
                      <a:gd name="T30" fmla="*/ 3 w 14"/>
                      <a:gd name="T31" fmla="*/ 1 h 2"/>
                      <a:gd name="T32" fmla="*/ 3 w 14"/>
                      <a:gd name="T33" fmla="*/ 1 h 2"/>
                      <a:gd name="T34" fmla="*/ 2 w 14"/>
                      <a:gd name="T35" fmla="*/ 1 h 2"/>
                      <a:gd name="T36" fmla="*/ 1 w 14"/>
                      <a:gd name="T37" fmla="*/ 0 h 2"/>
                      <a:gd name="T38" fmla="*/ 0 w 14"/>
                      <a:gd name="T39" fmla="*/ 0 h 2"/>
                      <a:gd name="T40" fmla="*/ 0 w 14"/>
                      <a:gd name="T41" fmla="*/ 0 h 2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4"/>
                      <a:gd name="T64" fmla="*/ 0 h 2"/>
                      <a:gd name="T65" fmla="*/ 14 w 14"/>
                      <a:gd name="T66" fmla="*/ 2 h 2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4" h="2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7" y="0"/>
                        </a:lnTo>
                        <a:lnTo>
                          <a:pt x="10" y="1"/>
                        </a:lnTo>
                        <a:lnTo>
                          <a:pt x="13" y="1"/>
                        </a:lnTo>
                        <a:lnTo>
                          <a:pt x="10" y="1"/>
                        </a:lnTo>
                        <a:lnTo>
                          <a:pt x="8" y="1"/>
                        </a:lnTo>
                        <a:lnTo>
                          <a:pt x="6" y="1"/>
                        </a:lnTo>
                        <a:lnTo>
                          <a:pt x="5" y="1"/>
                        </a:lnTo>
                        <a:lnTo>
                          <a:pt x="3" y="1"/>
                        </a:ln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A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96" name="Freeform 29"/>
                  <p:cNvSpPr>
                    <a:spLocks/>
                  </p:cNvSpPr>
                  <p:nvPr/>
                </p:nvSpPr>
                <p:spPr bwMode="auto">
                  <a:xfrm>
                    <a:off x="1404" y="3326"/>
                    <a:ext cx="18" cy="14"/>
                  </a:xfrm>
                  <a:custGeom>
                    <a:avLst/>
                    <a:gdLst>
                      <a:gd name="T0" fmla="*/ 0 w 17"/>
                      <a:gd name="T1" fmla="*/ 2 h 14"/>
                      <a:gd name="T2" fmla="*/ 0 w 17"/>
                      <a:gd name="T3" fmla="*/ 1 h 14"/>
                      <a:gd name="T4" fmla="*/ 0 w 17"/>
                      <a:gd name="T5" fmla="*/ 1 h 14"/>
                      <a:gd name="T6" fmla="*/ 0 w 17"/>
                      <a:gd name="T7" fmla="*/ 0 h 14"/>
                      <a:gd name="T8" fmla="*/ 2 w 17"/>
                      <a:gd name="T9" fmla="*/ 1 h 14"/>
                      <a:gd name="T10" fmla="*/ 4 w 17"/>
                      <a:gd name="T11" fmla="*/ 2 h 14"/>
                      <a:gd name="T12" fmla="*/ 5 w 17"/>
                      <a:gd name="T13" fmla="*/ 2 h 14"/>
                      <a:gd name="T14" fmla="*/ 8 w 17"/>
                      <a:gd name="T15" fmla="*/ 3 h 14"/>
                      <a:gd name="T16" fmla="*/ 12 w 17"/>
                      <a:gd name="T17" fmla="*/ 4 h 14"/>
                      <a:gd name="T18" fmla="*/ 12 w 17"/>
                      <a:gd name="T19" fmla="*/ 5 h 14"/>
                      <a:gd name="T20" fmla="*/ 11 w 17"/>
                      <a:gd name="T21" fmla="*/ 5 h 14"/>
                      <a:gd name="T22" fmla="*/ 8 w 17"/>
                      <a:gd name="T23" fmla="*/ 4 h 14"/>
                      <a:gd name="T24" fmla="*/ 8 w 17"/>
                      <a:gd name="T25" fmla="*/ 4 h 14"/>
                      <a:gd name="T26" fmla="*/ 8 w 17"/>
                      <a:gd name="T27" fmla="*/ 6 h 14"/>
                      <a:gd name="T28" fmla="*/ 8 w 17"/>
                      <a:gd name="T29" fmla="*/ 6 h 14"/>
                      <a:gd name="T30" fmla="*/ 9 w 17"/>
                      <a:gd name="T31" fmla="*/ 7 h 14"/>
                      <a:gd name="T32" fmla="*/ 11 w 17"/>
                      <a:gd name="T33" fmla="*/ 9 h 14"/>
                      <a:gd name="T34" fmla="*/ 12 w 17"/>
                      <a:gd name="T35" fmla="*/ 11 h 14"/>
                      <a:gd name="T36" fmla="*/ 16 w 17"/>
                      <a:gd name="T37" fmla="*/ 12 h 14"/>
                      <a:gd name="T38" fmla="*/ 16 w 17"/>
                      <a:gd name="T39" fmla="*/ 13 h 14"/>
                      <a:gd name="T40" fmla="*/ 15 w 17"/>
                      <a:gd name="T41" fmla="*/ 12 h 14"/>
                      <a:gd name="T42" fmla="*/ 12 w 17"/>
                      <a:gd name="T43" fmla="*/ 12 h 14"/>
                      <a:gd name="T44" fmla="*/ 10 w 17"/>
                      <a:gd name="T45" fmla="*/ 11 h 14"/>
                      <a:gd name="T46" fmla="*/ 8 w 17"/>
                      <a:gd name="T47" fmla="*/ 9 h 14"/>
                      <a:gd name="T48" fmla="*/ 6 w 17"/>
                      <a:gd name="T49" fmla="*/ 7 h 14"/>
                      <a:gd name="T50" fmla="*/ 4 w 17"/>
                      <a:gd name="T51" fmla="*/ 6 h 14"/>
                      <a:gd name="T52" fmla="*/ 3 w 17"/>
                      <a:gd name="T53" fmla="*/ 4 h 14"/>
                      <a:gd name="T54" fmla="*/ 1 w 17"/>
                      <a:gd name="T55" fmla="*/ 3 h 14"/>
                      <a:gd name="T56" fmla="*/ 0 w 17"/>
                      <a:gd name="T57" fmla="*/ 2 h 14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17"/>
                      <a:gd name="T88" fmla="*/ 0 h 14"/>
                      <a:gd name="T89" fmla="*/ 17 w 17"/>
                      <a:gd name="T90" fmla="*/ 14 h 14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17" h="14">
                        <a:moveTo>
                          <a:pt x="0" y="2"/>
                        </a:move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4" y="2"/>
                        </a:lnTo>
                        <a:lnTo>
                          <a:pt x="5" y="2"/>
                        </a:lnTo>
                        <a:lnTo>
                          <a:pt x="8" y="3"/>
                        </a:lnTo>
                        <a:lnTo>
                          <a:pt x="12" y="4"/>
                        </a:lnTo>
                        <a:lnTo>
                          <a:pt x="12" y="5"/>
                        </a:lnTo>
                        <a:lnTo>
                          <a:pt x="11" y="5"/>
                        </a:lnTo>
                        <a:lnTo>
                          <a:pt x="8" y="4"/>
                        </a:lnTo>
                        <a:lnTo>
                          <a:pt x="8" y="6"/>
                        </a:lnTo>
                        <a:lnTo>
                          <a:pt x="9" y="7"/>
                        </a:lnTo>
                        <a:lnTo>
                          <a:pt x="11" y="9"/>
                        </a:lnTo>
                        <a:lnTo>
                          <a:pt x="12" y="11"/>
                        </a:lnTo>
                        <a:lnTo>
                          <a:pt x="16" y="12"/>
                        </a:lnTo>
                        <a:lnTo>
                          <a:pt x="16" y="13"/>
                        </a:lnTo>
                        <a:lnTo>
                          <a:pt x="15" y="12"/>
                        </a:lnTo>
                        <a:lnTo>
                          <a:pt x="12" y="12"/>
                        </a:lnTo>
                        <a:lnTo>
                          <a:pt x="10" y="11"/>
                        </a:lnTo>
                        <a:lnTo>
                          <a:pt x="8" y="9"/>
                        </a:lnTo>
                        <a:lnTo>
                          <a:pt x="6" y="7"/>
                        </a:lnTo>
                        <a:lnTo>
                          <a:pt x="4" y="6"/>
                        </a:lnTo>
                        <a:lnTo>
                          <a:pt x="3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</a:path>
                    </a:pathLst>
                  </a:custGeom>
                  <a:solidFill>
                    <a:srgbClr val="FFA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97" name="Freeform 30"/>
                  <p:cNvSpPr>
                    <a:spLocks/>
                  </p:cNvSpPr>
                  <p:nvPr/>
                </p:nvSpPr>
                <p:spPr bwMode="auto">
                  <a:xfrm>
                    <a:off x="1404" y="3284"/>
                    <a:ext cx="4" cy="1"/>
                  </a:xfrm>
                  <a:custGeom>
                    <a:avLst/>
                    <a:gdLst>
                      <a:gd name="T0" fmla="*/ 0 w 4"/>
                      <a:gd name="T1" fmla="*/ 1 h 2"/>
                      <a:gd name="T2" fmla="*/ 1 w 4"/>
                      <a:gd name="T3" fmla="*/ 1 h 2"/>
                      <a:gd name="T4" fmla="*/ 1 w 4"/>
                      <a:gd name="T5" fmla="*/ 1 h 2"/>
                      <a:gd name="T6" fmla="*/ 2 w 4"/>
                      <a:gd name="T7" fmla="*/ 1 h 2"/>
                      <a:gd name="T8" fmla="*/ 2 w 4"/>
                      <a:gd name="T9" fmla="*/ 0 h 2"/>
                      <a:gd name="T10" fmla="*/ 3 w 4"/>
                      <a:gd name="T11" fmla="*/ 0 h 2"/>
                      <a:gd name="T12" fmla="*/ 3 w 4"/>
                      <a:gd name="T13" fmla="*/ 0 h 2"/>
                      <a:gd name="T14" fmla="*/ 2 w 4"/>
                      <a:gd name="T15" fmla="*/ 0 h 2"/>
                      <a:gd name="T16" fmla="*/ 2 w 4"/>
                      <a:gd name="T17" fmla="*/ 0 h 2"/>
                      <a:gd name="T18" fmla="*/ 1 w 4"/>
                      <a:gd name="T19" fmla="*/ 0 h 2"/>
                      <a:gd name="T20" fmla="*/ 0 w 4"/>
                      <a:gd name="T21" fmla="*/ 0 h 2"/>
                      <a:gd name="T22" fmla="*/ 0 w 4"/>
                      <a:gd name="T23" fmla="*/ 1 h 2"/>
                      <a:gd name="T24" fmla="*/ 0 w 4"/>
                      <a:gd name="T25" fmla="*/ 1 h 2"/>
                      <a:gd name="T26" fmla="*/ 0 w 4"/>
                      <a:gd name="T27" fmla="*/ 1 h 2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4"/>
                      <a:gd name="T43" fmla="*/ 0 h 2"/>
                      <a:gd name="T44" fmla="*/ 4 w 4"/>
                      <a:gd name="T45" fmla="*/ 2 h 2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4" h="2">
                        <a:moveTo>
                          <a:pt x="0" y="1"/>
                        </a:move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</a:path>
                    </a:pathLst>
                  </a:custGeom>
                  <a:solidFill>
                    <a:srgbClr val="FFA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98" name="Freeform 31"/>
                  <p:cNvSpPr>
                    <a:spLocks/>
                  </p:cNvSpPr>
                  <p:nvPr/>
                </p:nvSpPr>
                <p:spPr bwMode="auto">
                  <a:xfrm>
                    <a:off x="1422" y="3284"/>
                    <a:ext cx="73" cy="58"/>
                  </a:xfrm>
                  <a:custGeom>
                    <a:avLst/>
                    <a:gdLst>
                      <a:gd name="T0" fmla="*/ 34 w 73"/>
                      <a:gd name="T1" fmla="*/ 13 h 58"/>
                      <a:gd name="T2" fmla="*/ 29 w 73"/>
                      <a:gd name="T3" fmla="*/ 15 h 58"/>
                      <a:gd name="T4" fmla="*/ 18 w 73"/>
                      <a:gd name="T5" fmla="*/ 17 h 58"/>
                      <a:gd name="T6" fmla="*/ 0 w 73"/>
                      <a:gd name="T7" fmla="*/ 18 h 58"/>
                      <a:gd name="T8" fmla="*/ 19 w 73"/>
                      <a:gd name="T9" fmla="*/ 20 h 58"/>
                      <a:gd name="T10" fmla="*/ 42 w 73"/>
                      <a:gd name="T11" fmla="*/ 18 h 58"/>
                      <a:gd name="T12" fmla="*/ 58 w 73"/>
                      <a:gd name="T13" fmla="*/ 14 h 58"/>
                      <a:gd name="T14" fmla="*/ 63 w 73"/>
                      <a:gd name="T15" fmla="*/ 14 h 58"/>
                      <a:gd name="T16" fmla="*/ 61 w 73"/>
                      <a:gd name="T17" fmla="*/ 17 h 58"/>
                      <a:gd name="T18" fmla="*/ 50 w 73"/>
                      <a:gd name="T19" fmla="*/ 22 h 58"/>
                      <a:gd name="T20" fmla="*/ 30 w 73"/>
                      <a:gd name="T21" fmla="*/ 25 h 58"/>
                      <a:gd name="T22" fmla="*/ 18 w 73"/>
                      <a:gd name="T23" fmla="*/ 29 h 58"/>
                      <a:gd name="T24" fmla="*/ 40 w 73"/>
                      <a:gd name="T25" fmla="*/ 29 h 58"/>
                      <a:gd name="T26" fmla="*/ 55 w 73"/>
                      <a:gd name="T27" fmla="*/ 25 h 58"/>
                      <a:gd name="T28" fmla="*/ 65 w 73"/>
                      <a:gd name="T29" fmla="*/ 23 h 58"/>
                      <a:gd name="T30" fmla="*/ 65 w 73"/>
                      <a:gd name="T31" fmla="*/ 25 h 58"/>
                      <a:gd name="T32" fmla="*/ 58 w 73"/>
                      <a:gd name="T33" fmla="*/ 29 h 58"/>
                      <a:gd name="T34" fmla="*/ 43 w 73"/>
                      <a:gd name="T35" fmla="*/ 33 h 58"/>
                      <a:gd name="T36" fmla="*/ 24 w 73"/>
                      <a:gd name="T37" fmla="*/ 37 h 58"/>
                      <a:gd name="T38" fmla="*/ 30 w 73"/>
                      <a:gd name="T39" fmla="*/ 39 h 58"/>
                      <a:gd name="T40" fmla="*/ 48 w 73"/>
                      <a:gd name="T41" fmla="*/ 38 h 58"/>
                      <a:gd name="T42" fmla="*/ 61 w 73"/>
                      <a:gd name="T43" fmla="*/ 34 h 58"/>
                      <a:gd name="T44" fmla="*/ 63 w 73"/>
                      <a:gd name="T45" fmla="*/ 37 h 58"/>
                      <a:gd name="T46" fmla="*/ 55 w 73"/>
                      <a:gd name="T47" fmla="*/ 41 h 58"/>
                      <a:gd name="T48" fmla="*/ 44 w 73"/>
                      <a:gd name="T49" fmla="*/ 44 h 58"/>
                      <a:gd name="T50" fmla="*/ 30 w 73"/>
                      <a:gd name="T51" fmla="*/ 45 h 58"/>
                      <a:gd name="T52" fmla="*/ 21 w 73"/>
                      <a:gd name="T53" fmla="*/ 46 h 58"/>
                      <a:gd name="T54" fmla="*/ 34 w 73"/>
                      <a:gd name="T55" fmla="*/ 48 h 58"/>
                      <a:gd name="T56" fmla="*/ 45 w 73"/>
                      <a:gd name="T57" fmla="*/ 48 h 58"/>
                      <a:gd name="T58" fmla="*/ 56 w 73"/>
                      <a:gd name="T59" fmla="*/ 46 h 58"/>
                      <a:gd name="T60" fmla="*/ 58 w 73"/>
                      <a:gd name="T61" fmla="*/ 47 h 58"/>
                      <a:gd name="T62" fmla="*/ 53 w 73"/>
                      <a:gd name="T63" fmla="*/ 50 h 58"/>
                      <a:gd name="T64" fmla="*/ 42 w 73"/>
                      <a:gd name="T65" fmla="*/ 53 h 58"/>
                      <a:gd name="T66" fmla="*/ 40 w 73"/>
                      <a:gd name="T67" fmla="*/ 54 h 58"/>
                      <a:gd name="T68" fmla="*/ 45 w 73"/>
                      <a:gd name="T69" fmla="*/ 55 h 58"/>
                      <a:gd name="T70" fmla="*/ 48 w 73"/>
                      <a:gd name="T71" fmla="*/ 57 h 58"/>
                      <a:gd name="T72" fmla="*/ 55 w 73"/>
                      <a:gd name="T73" fmla="*/ 54 h 58"/>
                      <a:gd name="T74" fmla="*/ 63 w 73"/>
                      <a:gd name="T75" fmla="*/ 46 h 58"/>
                      <a:gd name="T76" fmla="*/ 70 w 73"/>
                      <a:gd name="T77" fmla="*/ 37 h 58"/>
                      <a:gd name="T78" fmla="*/ 68 w 73"/>
                      <a:gd name="T79" fmla="*/ 33 h 58"/>
                      <a:gd name="T80" fmla="*/ 68 w 73"/>
                      <a:gd name="T81" fmla="*/ 30 h 58"/>
                      <a:gd name="T82" fmla="*/ 71 w 73"/>
                      <a:gd name="T83" fmla="*/ 27 h 58"/>
                      <a:gd name="T84" fmla="*/ 71 w 73"/>
                      <a:gd name="T85" fmla="*/ 25 h 58"/>
                      <a:gd name="T86" fmla="*/ 68 w 73"/>
                      <a:gd name="T87" fmla="*/ 22 h 58"/>
                      <a:gd name="T88" fmla="*/ 70 w 73"/>
                      <a:gd name="T89" fmla="*/ 19 h 58"/>
                      <a:gd name="T90" fmla="*/ 71 w 73"/>
                      <a:gd name="T91" fmla="*/ 16 h 58"/>
                      <a:gd name="T92" fmla="*/ 70 w 73"/>
                      <a:gd name="T93" fmla="*/ 13 h 58"/>
                      <a:gd name="T94" fmla="*/ 70 w 73"/>
                      <a:gd name="T95" fmla="*/ 10 h 58"/>
                      <a:gd name="T96" fmla="*/ 72 w 73"/>
                      <a:gd name="T97" fmla="*/ 6 h 58"/>
                      <a:gd name="T98" fmla="*/ 70 w 73"/>
                      <a:gd name="T99" fmla="*/ 4 h 58"/>
                      <a:gd name="T100" fmla="*/ 63 w 73"/>
                      <a:gd name="T101" fmla="*/ 4 h 58"/>
                      <a:gd name="T102" fmla="*/ 46 w 73"/>
                      <a:gd name="T103" fmla="*/ 9 h 58"/>
                      <a:gd name="T104" fmla="*/ 29 w 73"/>
                      <a:gd name="T105" fmla="*/ 11 h 58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73"/>
                      <a:gd name="T160" fmla="*/ 0 h 58"/>
                      <a:gd name="T161" fmla="*/ 73 w 73"/>
                      <a:gd name="T162" fmla="*/ 58 h 58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73" h="58">
                        <a:moveTo>
                          <a:pt x="29" y="11"/>
                        </a:moveTo>
                        <a:lnTo>
                          <a:pt x="19" y="11"/>
                        </a:lnTo>
                        <a:lnTo>
                          <a:pt x="34" y="13"/>
                        </a:lnTo>
                        <a:lnTo>
                          <a:pt x="33" y="13"/>
                        </a:lnTo>
                        <a:lnTo>
                          <a:pt x="31" y="14"/>
                        </a:lnTo>
                        <a:lnTo>
                          <a:pt x="29" y="15"/>
                        </a:lnTo>
                        <a:lnTo>
                          <a:pt x="26" y="16"/>
                        </a:lnTo>
                        <a:lnTo>
                          <a:pt x="22" y="16"/>
                        </a:lnTo>
                        <a:lnTo>
                          <a:pt x="18" y="17"/>
                        </a:lnTo>
                        <a:lnTo>
                          <a:pt x="12" y="17"/>
                        </a:lnTo>
                        <a:lnTo>
                          <a:pt x="6" y="18"/>
                        </a:lnTo>
                        <a:lnTo>
                          <a:pt x="0" y="18"/>
                        </a:lnTo>
                        <a:lnTo>
                          <a:pt x="9" y="19"/>
                        </a:lnTo>
                        <a:lnTo>
                          <a:pt x="16" y="20"/>
                        </a:lnTo>
                        <a:lnTo>
                          <a:pt x="19" y="20"/>
                        </a:lnTo>
                        <a:lnTo>
                          <a:pt x="26" y="20"/>
                        </a:lnTo>
                        <a:lnTo>
                          <a:pt x="35" y="19"/>
                        </a:lnTo>
                        <a:lnTo>
                          <a:pt x="42" y="18"/>
                        </a:lnTo>
                        <a:lnTo>
                          <a:pt x="49" y="18"/>
                        </a:lnTo>
                        <a:lnTo>
                          <a:pt x="55" y="16"/>
                        </a:lnTo>
                        <a:lnTo>
                          <a:pt x="58" y="14"/>
                        </a:lnTo>
                        <a:lnTo>
                          <a:pt x="61" y="14"/>
                        </a:lnTo>
                        <a:lnTo>
                          <a:pt x="63" y="13"/>
                        </a:lnTo>
                        <a:lnTo>
                          <a:pt x="63" y="14"/>
                        </a:lnTo>
                        <a:lnTo>
                          <a:pt x="63" y="15"/>
                        </a:lnTo>
                        <a:lnTo>
                          <a:pt x="63" y="16"/>
                        </a:lnTo>
                        <a:lnTo>
                          <a:pt x="61" y="17"/>
                        </a:lnTo>
                        <a:lnTo>
                          <a:pt x="58" y="18"/>
                        </a:lnTo>
                        <a:lnTo>
                          <a:pt x="55" y="20"/>
                        </a:lnTo>
                        <a:lnTo>
                          <a:pt x="50" y="22"/>
                        </a:lnTo>
                        <a:lnTo>
                          <a:pt x="44" y="23"/>
                        </a:lnTo>
                        <a:lnTo>
                          <a:pt x="37" y="25"/>
                        </a:lnTo>
                        <a:lnTo>
                          <a:pt x="30" y="25"/>
                        </a:lnTo>
                        <a:lnTo>
                          <a:pt x="23" y="26"/>
                        </a:lnTo>
                        <a:lnTo>
                          <a:pt x="9" y="27"/>
                        </a:lnTo>
                        <a:lnTo>
                          <a:pt x="18" y="29"/>
                        </a:lnTo>
                        <a:lnTo>
                          <a:pt x="24" y="30"/>
                        </a:lnTo>
                        <a:lnTo>
                          <a:pt x="32" y="30"/>
                        </a:lnTo>
                        <a:lnTo>
                          <a:pt x="40" y="29"/>
                        </a:lnTo>
                        <a:lnTo>
                          <a:pt x="46" y="27"/>
                        </a:lnTo>
                        <a:lnTo>
                          <a:pt x="51" y="26"/>
                        </a:lnTo>
                        <a:lnTo>
                          <a:pt x="55" y="25"/>
                        </a:lnTo>
                        <a:lnTo>
                          <a:pt x="60" y="25"/>
                        </a:lnTo>
                        <a:lnTo>
                          <a:pt x="63" y="23"/>
                        </a:lnTo>
                        <a:lnTo>
                          <a:pt x="65" y="23"/>
                        </a:lnTo>
                        <a:lnTo>
                          <a:pt x="66" y="23"/>
                        </a:lnTo>
                        <a:lnTo>
                          <a:pt x="66" y="24"/>
                        </a:lnTo>
                        <a:lnTo>
                          <a:pt x="65" y="25"/>
                        </a:lnTo>
                        <a:lnTo>
                          <a:pt x="63" y="26"/>
                        </a:lnTo>
                        <a:lnTo>
                          <a:pt x="60" y="28"/>
                        </a:lnTo>
                        <a:lnTo>
                          <a:pt x="58" y="29"/>
                        </a:lnTo>
                        <a:lnTo>
                          <a:pt x="53" y="31"/>
                        </a:lnTo>
                        <a:lnTo>
                          <a:pt x="48" y="32"/>
                        </a:lnTo>
                        <a:lnTo>
                          <a:pt x="43" y="33"/>
                        </a:lnTo>
                        <a:lnTo>
                          <a:pt x="35" y="35"/>
                        </a:lnTo>
                        <a:lnTo>
                          <a:pt x="29" y="36"/>
                        </a:lnTo>
                        <a:lnTo>
                          <a:pt x="24" y="37"/>
                        </a:lnTo>
                        <a:lnTo>
                          <a:pt x="16" y="37"/>
                        </a:lnTo>
                        <a:lnTo>
                          <a:pt x="24" y="39"/>
                        </a:lnTo>
                        <a:lnTo>
                          <a:pt x="30" y="39"/>
                        </a:lnTo>
                        <a:lnTo>
                          <a:pt x="35" y="39"/>
                        </a:lnTo>
                        <a:lnTo>
                          <a:pt x="41" y="39"/>
                        </a:lnTo>
                        <a:lnTo>
                          <a:pt x="48" y="38"/>
                        </a:lnTo>
                        <a:lnTo>
                          <a:pt x="53" y="37"/>
                        </a:lnTo>
                        <a:lnTo>
                          <a:pt x="55" y="36"/>
                        </a:lnTo>
                        <a:lnTo>
                          <a:pt x="61" y="34"/>
                        </a:lnTo>
                        <a:lnTo>
                          <a:pt x="63" y="34"/>
                        </a:lnTo>
                        <a:lnTo>
                          <a:pt x="63" y="36"/>
                        </a:lnTo>
                        <a:lnTo>
                          <a:pt x="63" y="37"/>
                        </a:lnTo>
                        <a:lnTo>
                          <a:pt x="60" y="38"/>
                        </a:lnTo>
                        <a:lnTo>
                          <a:pt x="58" y="39"/>
                        </a:lnTo>
                        <a:lnTo>
                          <a:pt x="55" y="41"/>
                        </a:lnTo>
                        <a:lnTo>
                          <a:pt x="51" y="42"/>
                        </a:lnTo>
                        <a:lnTo>
                          <a:pt x="48" y="43"/>
                        </a:lnTo>
                        <a:lnTo>
                          <a:pt x="44" y="44"/>
                        </a:lnTo>
                        <a:lnTo>
                          <a:pt x="40" y="45"/>
                        </a:lnTo>
                        <a:lnTo>
                          <a:pt x="35" y="45"/>
                        </a:lnTo>
                        <a:lnTo>
                          <a:pt x="30" y="45"/>
                        </a:lnTo>
                        <a:lnTo>
                          <a:pt x="24" y="46"/>
                        </a:lnTo>
                        <a:lnTo>
                          <a:pt x="17" y="46"/>
                        </a:lnTo>
                        <a:lnTo>
                          <a:pt x="21" y="46"/>
                        </a:lnTo>
                        <a:lnTo>
                          <a:pt x="24" y="47"/>
                        </a:lnTo>
                        <a:lnTo>
                          <a:pt x="30" y="48"/>
                        </a:lnTo>
                        <a:lnTo>
                          <a:pt x="34" y="48"/>
                        </a:lnTo>
                        <a:lnTo>
                          <a:pt x="38" y="48"/>
                        </a:lnTo>
                        <a:lnTo>
                          <a:pt x="42" y="48"/>
                        </a:lnTo>
                        <a:lnTo>
                          <a:pt x="45" y="48"/>
                        </a:lnTo>
                        <a:lnTo>
                          <a:pt x="48" y="47"/>
                        </a:lnTo>
                        <a:lnTo>
                          <a:pt x="53" y="46"/>
                        </a:lnTo>
                        <a:lnTo>
                          <a:pt x="56" y="46"/>
                        </a:lnTo>
                        <a:lnTo>
                          <a:pt x="58" y="46"/>
                        </a:lnTo>
                        <a:lnTo>
                          <a:pt x="58" y="47"/>
                        </a:lnTo>
                        <a:lnTo>
                          <a:pt x="56" y="48"/>
                        </a:lnTo>
                        <a:lnTo>
                          <a:pt x="55" y="49"/>
                        </a:lnTo>
                        <a:lnTo>
                          <a:pt x="53" y="50"/>
                        </a:lnTo>
                        <a:lnTo>
                          <a:pt x="51" y="51"/>
                        </a:lnTo>
                        <a:lnTo>
                          <a:pt x="48" y="52"/>
                        </a:lnTo>
                        <a:lnTo>
                          <a:pt x="42" y="53"/>
                        </a:lnTo>
                        <a:lnTo>
                          <a:pt x="36" y="53"/>
                        </a:lnTo>
                        <a:lnTo>
                          <a:pt x="24" y="53"/>
                        </a:lnTo>
                        <a:lnTo>
                          <a:pt x="40" y="54"/>
                        </a:lnTo>
                        <a:lnTo>
                          <a:pt x="43" y="54"/>
                        </a:lnTo>
                        <a:lnTo>
                          <a:pt x="44" y="55"/>
                        </a:lnTo>
                        <a:lnTo>
                          <a:pt x="45" y="55"/>
                        </a:lnTo>
                        <a:lnTo>
                          <a:pt x="45" y="56"/>
                        </a:lnTo>
                        <a:lnTo>
                          <a:pt x="45" y="57"/>
                        </a:lnTo>
                        <a:lnTo>
                          <a:pt x="48" y="57"/>
                        </a:lnTo>
                        <a:lnTo>
                          <a:pt x="50" y="56"/>
                        </a:lnTo>
                        <a:lnTo>
                          <a:pt x="53" y="55"/>
                        </a:lnTo>
                        <a:lnTo>
                          <a:pt x="55" y="54"/>
                        </a:lnTo>
                        <a:lnTo>
                          <a:pt x="56" y="53"/>
                        </a:lnTo>
                        <a:lnTo>
                          <a:pt x="58" y="52"/>
                        </a:lnTo>
                        <a:lnTo>
                          <a:pt x="63" y="46"/>
                        </a:lnTo>
                        <a:lnTo>
                          <a:pt x="68" y="40"/>
                        </a:lnTo>
                        <a:lnTo>
                          <a:pt x="70" y="38"/>
                        </a:lnTo>
                        <a:lnTo>
                          <a:pt x="70" y="37"/>
                        </a:lnTo>
                        <a:lnTo>
                          <a:pt x="70" y="36"/>
                        </a:lnTo>
                        <a:lnTo>
                          <a:pt x="70" y="35"/>
                        </a:lnTo>
                        <a:lnTo>
                          <a:pt x="68" y="33"/>
                        </a:lnTo>
                        <a:lnTo>
                          <a:pt x="68" y="32"/>
                        </a:lnTo>
                        <a:lnTo>
                          <a:pt x="68" y="31"/>
                        </a:lnTo>
                        <a:lnTo>
                          <a:pt x="68" y="30"/>
                        </a:lnTo>
                        <a:lnTo>
                          <a:pt x="70" y="29"/>
                        </a:lnTo>
                        <a:lnTo>
                          <a:pt x="71" y="28"/>
                        </a:lnTo>
                        <a:lnTo>
                          <a:pt x="71" y="27"/>
                        </a:lnTo>
                        <a:lnTo>
                          <a:pt x="72" y="26"/>
                        </a:lnTo>
                        <a:lnTo>
                          <a:pt x="72" y="25"/>
                        </a:lnTo>
                        <a:lnTo>
                          <a:pt x="71" y="25"/>
                        </a:lnTo>
                        <a:lnTo>
                          <a:pt x="71" y="24"/>
                        </a:lnTo>
                        <a:lnTo>
                          <a:pt x="70" y="23"/>
                        </a:lnTo>
                        <a:lnTo>
                          <a:pt x="68" y="22"/>
                        </a:lnTo>
                        <a:lnTo>
                          <a:pt x="68" y="21"/>
                        </a:lnTo>
                        <a:lnTo>
                          <a:pt x="68" y="20"/>
                        </a:lnTo>
                        <a:lnTo>
                          <a:pt x="70" y="19"/>
                        </a:lnTo>
                        <a:lnTo>
                          <a:pt x="71" y="18"/>
                        </a:lnTo>
                        <a:lnTo>
                          <a:pt x="71" y="16"/>
                        </a:lnTo>
                        <a:lnTo>
                          <a:pt x="71" y="15"/>
                        </a:lnTo>
                        <a:lnTo>
                          <a:pt x="70" y="14"/>
                        </a:lnTo>
                        <a:lnTo>
                          <a:pt x="70" y="13"/>
                        </a:lnTo>
                        <a:lnTo>
                          <a:pt x="68" y="12"/>
                        </a:lnTo>
                        <a:lnTo>
                          <a:pt x="68" y="11"/>
                        </a:lnTo>
                        <a:lnTo>
                          <a:pt x="70" y="10"/>
                        </a:lnTo>
                        <a:lnTo>
                          <a:pt x="71" y="9"/>
                        </a:lnTo>
                        <a:lnTo>
                          <a:pt x="72" y="7"/>
                        </a:lnTo>
                        <a:lnTo>
                          <a:pt x="72" y="6"/>
                        </a:lnTo>
                        <a:lnTo>
                          <a:pt x="72" y="5"/>
                        </a:lnTo>
                        <a:lnTo>
                          <a:pt x="71" y="4"/>
                        </a:lnTo>
                        <a:lnTo>
                          <a:pt x="70" y="4"/>
                        </a:lnTo>
                        <a:lnTo>
                          <a:pt x="70" y="3"/>
                        </a:lnTo>
                        <a:lnTo>
                          <a:pt x="70" y="0"/>
                        </a:lnTo>
                        <a:lnTo>
                          <a:pt x="63" y="4"/>
                        </a:lnTo>
                        <a:lnTo>
                          <a:pt x="58" y="5"/>
                        </a:lnTo>
                        <a:lnTo>
                          <a:pt x="53" y="7"/>
                        </a:lnTo>
                        <a:lnTo>
                          <a:pt x="46" y="9"/>
                        </a:lnTo>
                        <a:lnTo>
                          <a:pt x="41" y="10"/>
                        </a:lnTo>
                        <a:lnTo>
                          <a:pt x="36" y="11"/>
                        </a:lnTo>
                        <a:lnTo>
                          <a:pt x="29" y="11"/>
                        </a:lnTo>
                      </a:path>
                    </a:pathLst>
                  </a:custGeom>
                  <a:solidFill>
                    <a:srgbClr val="FFA040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>
                      <a:defRPr/>
                    </a:pPr>
                    <a:endParaRPr kumimoji="1" lang="en-US">
                      <a:solidFill>
                        <a:srgbClr val="000000"/>
                      </a:solidFill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15776" name="Group 32"/>
              <p:cNvGrpSpPr>
                <a:grpSpLocks/>
              </p:cNvGrpSpPr>
              <p:nvPr/>
            </p:nvGrpSpPr>
            <p:grpSpPr bwMode="auto">
              <a:xfrm>
                <a:off x="1470" y="3291"/>
                <a:ext cx="18" cy="38"/>
                <a:chOff x="1470" y="3291"/>
                <a:chExt cx="18" cy="38"/>
              </a:xfrm>
            </p:grpSpPr>
            <p:sp>
              <p:nvSpPr>
                <p:cNvPr id="30786" name="Freeform 33"/>
                <p:cNvSpPr>
                  <a:spLocks/>
                </p:cNvSpPr>
                <p:nvPr/>
              </p:nvSpPr>
              <p:spPr bwMode="auto">
                <a:xfrm>
                  <a:off x="1475" y="3304"/>
                  <a:ext cx="11" cy="1"/>
                </a:xfrm>
                <a:custGeom>
                  <a:avLst/>
                  <a:gdLst>
                    <a:gd name="T0" fmla="*/ 10 w 11"/>
                    <a:gd name="T1" fmla="*/ 0 h 1"/>
                    <a:gd name="T2" fmla="*/ 9 w 11"/>
                    <a:gd name="T3" fmla="*/ 0 h 1"/>
                    <a:gd name="T4" fmla="*/ 6 w 11"/>
                    <a:gd name="T5" fmla="*/ 0 h 1"/>
                    <a:gd name="T6" fmla="*/ 3 w 11"/>
                    <a:gd name="T7" fmla="*/ 0 h 1"/>
                    <a:gd name="T8" fmla="*/ 0 w 11"/>
                    <a:gd name="T9" fmla="*/ 0 h 1"/>
                    <a:gd name="T10" fmla="*/ 1 w 11"/>
                    <a:gd name="T11" fmla="*/ 0 h 1"/>
                    <a:gd name="T12" fmla="*/ 3 w 11"/>
                    <a:gd name="T13" fmla="*/ 0 h 1"/>
                    <a:gd name="T14" fmla="*/ 5 w 11"/>
                    <a:gd name="T15" fmla="*/ 0 h 1"/>
                    <a:gd name="T16" fmla="*/ 7 w 11"/>
                    <a:gd name="T17" fmla="*/ 0 h 1"/>
                    <a:gd name="T18" fmla="*/ 10 w 11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"/>
                    <a:gd name="T31" fmla="*/ 0 h 1"/>
                    <a:gd name="T32" fmla="*/ 11 w 11"/>
                    <a:gd name="T33" fmla="*/ 1 h 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" h="1">
                      <a:moveTo>
                        <a:pt x="10" y="0"/>
                      </a:move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10" y="0"/>
                      </a:lnTo>
                    </a:path>
                  </a:pathLst>
                </a:custGeom>
                <a:solidFill>
                  <a:srgbClr val="FFE0C0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787" name="Freeform 34"/>
                <p:cNvSpPr>
                  <a:spLocks/>
                </p:cNvSpPr>
                <p:nvPr/>
              </p:nvSpPr>
              <p:spPr bwMode="auto">
                <a:xfrm>
                  <a:off x="1479" y="3316"/>
                  <a:ext cx="8" cy="1"/>
                </a:xfrm>
                <a:custGeom>
                  <a:avLst/>
                  <a:gdLst>
                    <a:gd name="T0" fmla="*/ 8 w 9"/>
                    <a:gd name="T1" fmla="*/ 1 h 2"/>
                    <a:gd name="T2" fmla="*/ 8 w 9"/>
                    <a:gd name="T3" fmla="*/ 1 h 2"/>
                    <a:gd name="T4" fmla="*/ 5 w 9"/>
                    <a:gd name="T5" fmla="*/ 1 h 2"/>
                    <a:gd name="T6" fmla="*/ 2 w 9"/>
                    <a:gd name="T7" fmla="*/ 0 h 2"/>
                    <a:gd name="T8" fmla="*/ 0 w 9"/>
                    <a:gd name="T9" fmla="*/ 0 h 2"/>
                    <a:gd name="T10" fmla="*/ 1 w 9"/>
                    <a:gd name="T11" fmla="*/ 0 h 2"/>
                    <a:gd name="T12" fmla="*/ 2 w 9"/>
                    <a:gd name="T13" fmla="*/ 0 h 2"/>
                    <a:gd name="T14" fmla="*/ 4 w 9"/>
                    <a:gd name="T15" fmla="*/ 0 h 2"/>
                    <a:gd name="T16" fmla="*/ 6 w 9"/>
                    <a:gd name="T17" fmla="*/ 0 h 2"/>
                    <a:gd name="T18" fmla="*/ 8 w 9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"/>
                    <a:gd name="T31" fmla="*/ 0 h 2"/>
                    <a:gd name="T32" fmla="*/ 9 w 9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" h="2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1"/>
                      </a:lnTo>
                    </a:path>
                  </a:pathLst>
                </a:custGeom>
                <a:solidFill>
                  <a:srgbClr val="FFE0C0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788" name="Freeform 35"/>
                <p:cNvSpPr>
                  <a:spLocks/>
                </p:cNvSpPr>
                <p:nvPr/>
              </p:nvSpPr>
              <p:spPr bwMode="auto">
                <a:xfrm>
                  <a:off x="1478" y="3327"/>
                  <a:ext cx="8" cy="1"/>
                </a:xfrm>
                <a:custGeom>
                  <a:avLst/>
                  <a:gdLst>
                    <a:gd name="T0" fmla="*/ 8 w 9"/>
                    <a:gd name="T1" fmla="*/ 1 h 2"/>
                    <a:gd name="T2" fmla="*/ 7 w 9"/>
                    <a:gd name="T3" fmla="*/ 1 h 2"/>
                    <a:gd name="T4" fmla="*/ 5 w 9"/>
                    <a:gd name="T5" fmla="*/ 1 h 2"/>
                    <a:gd name="T6" fmla="*/ 3 w 9"/>
                    <a:gd name="T7" fmla="*/ 0 h 2"/>
                    <a:gd name="T8" fmla="*/ 0 w 9"/>
                    <a:gd name="T9" fmla="*/ 0 h 2"/>
                    <a:gd name="T10" fmla="*/ 0 w 9"/>
                    <a:gd name="T11" fmla="*/ 0 h 2"/>
                    <a:gd name="T12" fmla="*/ 2 w 9"/>
                    <a:gd name="T13" fmla="*/ 0 h 2"/>
                    <a:gd name="T14" fmla="*/ 4 w 9"/>
                    <a:gd name="T15" fmla="*/ 0 h 2"/>
                    <a:gd name="T16" fmla="*/ 6 w 9"/>
                    <a:gd name="T17" fmla="*/ 0 h 2"/>
                    <a:gd name="T18" fmla="*/ 8 w 9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"/>
                    <a:gd name="T31" fmla="*/ 0 h 2"/>
                    <a:gd name="T32" fmla="*/ 9 w 9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" h="2">
                      <a:moveTo>
                        <a:pt x="8" y="1"/>
                      </a:moveTo>
                      <a:lnTo>
                        <a:pt x="7" y="1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1"/>
                      </a:lnTo>
                    </a:path>
                  </a:pathLst>
                </a:custGeom>
                <a:solidFill>
                  <a:srgbClr val="FFE0C0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789" name="Freeform 36"/>
                <p:cNvSpPr>
                  <a:spLocks/>
                </p:cNvSpPr>
                <p:nvPr/>
              </p:nvSpPr>
              <p:spPr bwMode="auto">
                <a:xfrm>
                  <a:off x="1469" y="3291"/>
                  <a:ext cx="12" cy="3"/>
                </a:xfrm>
                <a:custGeom>
                  <a:avLst/>
                  <a:gdLst>
                    <a:gd name="T0" fmla="*/ 12 w 13"/>
                    <a:gd name="T1" fmla="*/ 2 h 3"/>
                    <a:gd name="T2" fmla="*/ 11 w 13"/>
                    <a:gd name="T3" fmla="*/ 2 h 3"/>
                    <a:gd name="T4" fmla="*/ 7 w 13"/>
                    <a:gd name="T5" fmla="*/ 1 h 3"/>
                    <a:gd name="T6" fmla="*/ 4 w 13"/>
                    <a:gd name="T7" fmla="*/ 1 h 3"/>
                    <a:gd name="T8" fmla="*/ 0 w 13"/>
                    <a:gd name="T9" fmla="*/ 0 h 3"/>
                    <a:gd name="T10" fmla="*/ 1 w 13"/>
                    <a:gd name="T11" fmla="*/ 0 h 3"/>
                    <a:gd name="T12" fmla="*/ 3 w 13"/>
                    <a:gd name="T13" fmla="*/ 0 h 3"/>
                    <a:gd name="T14" fmla="*/ 6 w 13"/>
                    <a:gd name="T15" fmla="*/ 0 h 3"/>
                    <a:gd name="T16" fmla="*/ 9 w 13"/>
                    <a:gd name="T17" fmla="*/ 1 h 3"/>
                    <a:gd name="T18" fmla="*/ 12 w 13"/>
                    <a:gd name="T19" fmla="*/ 2 h 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3"/>
                    <a:gd name="T32" fmla="*/ 13 w 13"/>
                    <a:gd name="T33" fmla="*/ 3 h 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3">
                      <a:moveTo>
                        <a:pt x="12" y="2"/>
                      </a:moveTo>
                      <a:lnTo>
                        <a:pt x="11" y="2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1"/>
                      </a:lnTo>
                      <a:lnTo>
                        <a:pt x="12" y="2"/>
                      </a:lnTo>
                    </a:path>
                  </a:pathLst>
                </a:custGeom>
                <a:solidFill>
                  <a:srgbClr val="FFE0C0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5769" name="Group 37"/>
            <p:cNvGrpSpPr>
              <a:grpSpLocks/>
            </p:cNvGrpSpPr>
            <p:nvPr/>
          </p:nvGrpSpPr>
          <p:grpSpPr bwMode="auto">
            <a:xfrm>
              <a:off x="1341" y="3018"/>
              <a:ext cx="222" cy="274"/>
              <a:chOff x="1341" y="3018"/>
              <a:chExt cx="222" cy="274"/>
            </a:xfrm>
          </p:grpSpPr>
          <p:sp>
            <p:nvSpPr>
              <p:cNvPr id="30779" name="Freeform 38"/>
              <p:cNvSpPr>
                <a:spLocks/>
              </p:cNvSpPr>
              <p:nvPr/>
            </p:nvSpPr>
            <p:spPr bwMode="auto">
              <a:xfrm>
                <a:off x="1341" y="3018"/>
                <a:ext cx="222" cy="274"/>
              </a:xfrm>
              <a:custGeom>
                <a:avLst/>
                <a:gdLst>
                  <a:gd name="T0" fmla="*/ 158 w 222"/>
                  <a:gd name="T1" fmla="*/ 263 h 274"/>
                  <a:gd name="T2" fmla="*/ 161 w 222"/>
                  <a:gd name="T3" fmla="*/ 261 h 274"/>
                  <a:gd name="T4" fmla="*/ 161 w 222"/>
                  <a:gd name="T5" fmla="*/ 258 h 274"/>
                  <a:gd name="T6" fmla="*/ 168 w 222"/>
                  <a:gd name="T7" fmla="*/ 218 h 274"/>
                  <a:gd name="T8" fmla="*/ 173 w 222"/>
                  <a:gd name="T9" fmla="*/ 204 h 274"/>
                  <a:gd name="T10" fmla="*/ 180 w 222"/>
                  <a:gd name="T11" fmla="*/ 190 h 274"/>
                  <a:gd name="T12" fmla="*/ 186 w 222"/>
                  <a:gd name="T13" fmla="*/ 177 h 274"/>
                  <a:gd name="T14" fmla="*/ 197 w 222"/>
                  <a:gd name="T15" fmla="*/ 161 h 274"/>
                  <a:gd name="T16" fmla="*/ 208 w 222"/>
                  <a:gd name="T17" fmla="*/ 144 h 274"/>
                  <a:gd name="T18" fmla="*/ 215 w 222"/>
                  <a:gd name="T19" fmla="*/ 129 h 274"/>
                  <a:gd name="T20" fmla="*/ 219 w 222"/>
                  <a:gd name="T21" fmla="*/ 113 h 274"/>
                  <a:gd name="T22" fmla="*/ 221 w 222"/>
                  <a:gd name="T23" fmla="*/ 92 h 274"/>
                  <a:gd name="T24" fmla="*/ 219 w 222"/>
                  <a:gd name="T25" fmla="*/ 77 h 274"/>
                  <a:gd name="T26" fmla="*/ 211 w 222"/>
                  <a:gd name="T27" fmla="*/ 59 h 274"/>
                  <a:gd name="T28" fmla="*/ 202 w 222"/>
                  <a:gd name="T29" fmla="*/ 43 h 274"/>
                  <a:gd name="T30" fmla="*/ 189 w 222"/>
                  <a:gd name="T31" fmla="*/ 29 h 274"/>
                  <a:gd name="T32" fmla="*/ 174 w 222"/>
                  <a:gd name="T33" fmla="*/ 18 h 274"/>
                  <a:gd name="T34" fmla="*/ 154 w 222"/>
                  <a:gd name="T35" fmla="*/ 8 h 274"/>
                  <a:gd name="T36" fmla="*/ 134 w 222"/>
                  <a:gd name="T37" fmla="*/ 2 h 274"/>
                  <a:gd name="T38" fmla="*/ 115 w 222"/>
                  <a:gd name="T39" fmla="*/ 0 h 274"/>
                  <a:gd name="T40" fmla="*/ 98 w 222"/>
                  <a:gd name="T41" fmla="*/ 0 h 274"/>
                  <a:gd name="T42" fmla="*/ 79 w 222"/>
                  <a:gd name="T43" fmla="*/ 4 h 274"/>
                  <a:gd name="T44" fmla="*/ 65 w 222"/>
                  <a:gd name="T45" fmla="*/ 9 h 274"/>
                  <a:gd name="T46" fmla="*/ 51 w 222"/>
                  <a:gd name="T47" fmla="*/ 16 h 274"/>
                  <a:gd name="T48" fmla="*/ 35 w 222"/>
                  <a:gd name="T49" fmla="*/ 26 h 274"/>
                  <a:gd name="T50" fmla="*/ 23 w 222"/>
                  <a:gd name="T51" fmla="*/ 37 h 274"/>
                  <a:gd name="T52" fmla="*/ 12 w 222"/>
                  <a:gd name="T53" fmla="*/ 52 h 274"/>
                  <a:gd name="T54" fmla="*/ 4 w 222"/>
                  <a:gd name="T55" fmla="*/ 70 h 274"/>
                  <a:gd name="T56" fmla="*/ 0 w 222"/>
                  <a:gd name="T57" fmla="*/ 87 h 274"/>
                  <a:gd name="T58" fmla="*/ 0 w 222"/>
                  <a:gd name="T59" fmla="*/ 104 h 274"/>
                  <a:gd name="T60" fmla="*/ 2 w 222"/>
                  <a:gd name="T61" fmla="*/ 122 h 274"/>
                  <a:gd name="T62" fmla="*/ 10 w 222"/>
                  <a:gd name="T63" fmla="*/ 139 h 274"/>
                  <a:gd name="T64" fmla="*/ 19 w 222"/>
                  <a:gd name="T65" fmla="*/ 155 h 274"/>
                  <a:gd name="T66" fmla="*/ 30 w 222"/>
                  <a:gd name="T67" fmla="*/ 171 h 274"/>
                  <a:gd name="T68" fmla="*/ 44 w 222"/>
                  <a:gd name="T69" fmla="*/ 192 h 274"/>
                  <a:gd name="T70" fmla="*/ 48 w 222"/>
                  <a:gd name="T71" fmla="*/ 206 h 274"/>
                  <a:gd name="T72" fmla="*/ 53 w 222"/>
                  <a:gd name="T73" fmla="*/ 222 h 274"/>
                  <a:gd name="T74" fmla="*/ 56 w 222"/>
                  <a:gd name="T75" fmla="*/ 243 h 274"/>
                  <a:gd name="T76" fmla="*/ 59 w 222"/>
                  <a:gd name="T77" fmla="*/ 257 h 274"/>
                  <a:gd name="T78" fmla="*/ 60 w 222"/>
                  <a:gd name="T79" fmla="*/ 261 h 274"/>
                  <a:gd name="T80" fmla="*/ 62 w 222"/>
                  <a:gd name="T81" fmla="*/ 263 h 274"/>
                  <a:gd name="T82" fmla="*/ 67 w 222"/>
                  <a:gd name="T83" fmla="*/ 266 h 274"/>
                  <a:gd name="T84" fmla="*/ 74 w 222"/>
                  <a:gd name="T85" fmla="*/ 269 h 274"/>
                  <a:gd name="T86" fmla="*/ 82 w 222"/>
                  <a:gd name="T87" fmla="*/ 271 h 274"/>
                  <a:gd name="T88" fmla="*/ 90 w 222"/>
                  <a:gd name="T89" fmla="*/ 272 h 274"/>
                  <a:gd name="T90" fmla="*/ 100 w 222"/>
                  <a:gd name="T91" fmla="*/ 273 h 274"/>
                  <a:gd name="T92" fmla="*/ 107 w 222"/>
                  <a:gd name="T93" fmla="*/ 273 h 274"/>
                  <a:gd name="T94" fmla="*/ 115 w 222"/>
                  <a:gd name="T95" fmla="*/ 273 h 274"/>
                  <a:gd name="T96" fmla="*/ 123 w 222"/>
                  <a:gd name="T97" fmla="*/ 272 h 274"/>
                  <a:gd name="T98" fmla="*/ 133 w 222"/>
                  <a:gd name="T99" fmla="*/ 271 h 274"/>
                  <a:gd name="T100" fmla="*/ 141 w 222"/>
                  <a:gd name="T101" fmla="*/ 270 h 274"/>
                  <a:gd name="T102" fmla="*/ 148 w 222"/>
                  <a:gd name="T103" fmla="*/ 268 h 274"/>
                  <a:gd name="T104" fmla="*/ 154 w 222"/>
                  <a:gd name="T105" fmla="*/ 266 h 2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22"/>
                  <a:gd name="T160" fmla="*/ 0 h 274"/>
                  <a:gd name="T161" fmla="*/ 222 w 222"/>
                  <a:gd name="T162" fmla="*/ 274 h 27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22" h="274">
                    <a:moveTo>
                      <a:pt x="154" y="266"/>
                    </a:moveTo>
                    <a:lnTo>
                      <a:pt x="156" y="264"/>
                    </a:lnTo>
                    <a:lnTo>
                      <a:pt x="158" y="263"/>
                    </a:lnTo>
                    <a:lnTo>
                      <a:pt x="159" y="263"/>
                    </a:lnTo>
                    <a:lnTo>
                      <a:pt x="159" y="262"/>
                    </a:lnTo>
                    <a:lnTo>
                      <a:pt x="161" y="261"/>
                    </a:lnTo>
                    <a:lnTo>
                      <a:pt x="161" y="260"/>
                    </a:lnTo>
                    <a:lnTo>
                      <a:pt x="161" y="259"/>
                    </a:lnTo>
                    <a:lnTo>
                      <a:pt x="161" y="258"/>
                    </a:lnTo>
                    <a:lnTo>
                      <a:pt x="161" y="257"/>
                    </a:lnTo>
                    <a:lnTo>
                      <a:pt x="162" y="253"/>
                    </a:lnTo>
                    <a:lnTo>
                      <a:pt x="168" y="218"/>
                    </a:lnTo>
                    <a:lnTo>
                      <a:pt x="169" y="213"/>
                    </a:lnTo>
                    <a:lnTo>
                      <a:pt x="170" y="209"/>
                    </a:lnTo>
                    <a:lnTo>
                      <a:pt x="173" y="204"/>
                    </a:lnTo>
                    <a:lnTo>
                      <a:pt x="175" y="198"/>
                    </a:lnTo>
                    <a:lnTo>
                      <a:pt x="177" y="193"/>
                    </a:lnTo>
                    <a:lnTo>
                      <a:pt x="180" y="190"/>
                    </a:lnTo>
                    <a:lnTo>
                      <a:pt x="181" y="186"/>
                    </a:lnTo>
                    <a:lnTo>
                      <a:pt x="183" y="183"/>
                    </a:lnTo>
                    <a:lnTo>
                      <a:pt x="186" y="177"/>
                    </a:lnTo>
                    <a:lnTo>
                      <a:pt x="190" y="170"/>
                    </a:lnTo>
                    <a:lnTo>
                      <a:pt x="194" y="165"/>
                    </a:lnTo>
                    <a:lnTo>
                      <a:pt x="197" y="161"/>
                    </a:lnTo>
                    <a:lnTo>
                      <a:pt x="202" y="154"/>
                    </a:lnTo>
                    <a:lnTo>
                      <a:pt x="206" y="148"/>
                    </a:lnTo>
                    <a:lnTo>
                      <a:pt x="208" y="144"/>
                    </a:lnTo>
                    <a:lnTo>
                      <a:pt x="211" y="139"/>
                    </a:lnTo>
                    <a:lnTo>
                      <a:pt x="214" y="134"/>
                    </a:lnTo>
                    <a:lnTo>
                      <a:pt x="215" y="129"/>
                    </a:lnTo>
                    <a:lnTo>
                      <a:pt x="217" y="123"/>
                    </a:lnTo>
                    <a:lnTo>
                      <a:pt x="219" y="119"/>
                    </a:lnTo>
                    <a:lnTo>
                      <a:pt x="219" y="113"/>
                    </a:lnTo>
                    <a:lnTo>
                      <a:pt x="221" y="107"/>
                    </a:lnTo>
                    <a:lnTo>
                      <a:pt x="221" y="99"/>
                    </a:lnTo>
                    <a:lnTo>
                      <a:pt x="221" y="92"/>
                    </a:lnTo>
                    <a:lnTo>
                      <a:pt x="219" y="86"/>
                    </a:lnTo>
                    <a:lnTo>
                      <a:pt x="219" y="82"/>
                    </a:lnTo>
                    <a:lnTo>
                      <a:pt x="219" y="77"/>
                    </a:lnTo>
                    <a:lnTo>
                      <a:pt x="216" y="71"/>
                    </a:lnTo>
                    <a:lnTo>
                      <a:pt x="214" y="65"/>
                    </a:lnTo>
                    <a:lnTo>
                      <a:pt x="211" y="59"/>
                    </a:lnTo>
                    <a:lnTo>
                      <a:pt x="209" y="54"/>
                    </a:lnTo>
                    <a:lnTo>
                      <a:pt x="206" y="49"/>
                    </a:lnTo>
                    <a:lnTo>
                      <a:pt x="202" y="43"/>
                    </a:lnTo>
                    <a:lnTo>
                      <a:pt x="198" y="37"/>
                    </a:lnTo>
                    <a:lnTo>
                      <a:pt x="194" y="33"/>
                    </a:lnTo>
                    <a:lnTo>
                      <a:pt x="189" y="29"/>
                    </a:lnTo>
                    <a:lnTo>
                      <a:pt x="184" y="26"/>
                    </a:lnTo>
                    <a:lnTo>
                      <a:pt x="178" y="22"/>
                    </a:lnTo>
                    <a:lnTo>
                      <a:pt x="174" y="18"/>
                    </a:lnTo>
                    <a:lnTo>
                      <a:pt x="168" y="15"/>
                    </a:lnTo>
                    <a:lnTo>
                      <a:pt x="161" y="11"/>
                    </a:lnTo>
                    <a:lnTo>
                      <a:pt x="154" y="8"/>
                    </a:lnTo>
                    <a:lnTo>
                      <a:pt x="147" y="6"/>
                    </a:lnTo>
                    <a:lnTo>
                      <a:pt x="140" y="4"/>
                    </a:lnTo>
                    <a:lnTo>
                      <a:pt x="134" y="2"/>
                    </a:lnTo>
                    <a:lnTo>
                      <a:pt x="128" y="1"/>
                    </a:lnTo>
                    <a:lnTo>
                      <a:pt x="123" y="0"/>
                    </a:lnTo>
                    <a:lnTo>
                      <a:pt x="115" y="0"/>
                    </a:lnTo>
                    <a:lnTo>
                      <a:pt x="109" y="0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90" y="2"/>
                    </a:lnTo>
                    <a:lnTo>
                      <a:pt x="86" y="2"/>
                    </a:lnTo>
                    <a:lnTo>
                      <a:pt x="79" y="4"/>
                    </a:lnTo>
                    <a:lnTo>
                      <a:pt x="74" y="5"/>
                    </a:lnTo>
                    <a:lnTo>
                      <a:pt x="69" y="7"/>
                    </a:lnTo>
                    <a:lnTo>
                      <a:pt x="65" y="9"/>
                    </a:lnTo>
                    <a:lnTo>
                      <a:pt x="60" y="11"/>
                    </a:lnTo>
                    <a:lnTo>
                      <a:pt x="55" y="14"/>
                    </a:lnTo>
                    <a:lnTo>
                      <a:pt x="51" y="16"/>
                    </a:lnTo>
                    <a:lnTo>
                      <a:pt x="45" y="20"/>
                    </a:lnTo>
                    <a:lnTo>
                      <a:pt x="40" y="23"/>
                    </a:lnTo>
                    <a:lnTo>
                      <a:pt x="35" y="26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7"/>
                    </a:lnTo>
                    <a:lnTo>
                      <a:pt x="19" y="41"/>
                    </a:lnTo>
                    <a:lnTo>
                      <a:pt x="15" y="46"/>
                    </a:lnTo>
                    <a:lnTo>
                      <a:pt x="12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4" y="70"/>
                    </a:lnTo>
                    <a:lnTo>
                      <a:pt x="2" y="77"/>
                    </a:lnTo>
                    <a:lnTo>
                      <a:pt x="2" y="82"/>
                    </a:lnTo>
                    <a:lnTo>
                      <a:pt x="0" y="87"/>
                    </a:lnTo>
                    <a:lnTo>
                      <a:pt x="0" y="93"/>
                    </a:lnTo>
                    <a:lnTo>
                      <a:pt x="0" y="98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5" y="127"/>
                    </a:lnTo>
                    <a:lnTo>
                      <a:pt x="7" y="134"/>
                    </a:lnTo>
                    <a:lnTo>
                      <a:pt x="10" y="139"/>
                    </a:lnTo>
                    <a:lnTo>
                      <a:pt x="13" y="144"/>
                    </a:lnTo>
                    <a:lnTo>
                      <a:pt x="16" y="149"/>
                    </a:lnTo>
                    <a:lnTo>
                      <a:pt x="19" y="155"/>
                    </a:lnTo>
                    <a:lnTo>
                      <a:pt x="23" y="160"/>
                    </a:lnTo>
                    <a:lnTo>
                      <a:pt x="27" y="165"/>
                    </a:lnTo>
                    <a:lnTo>
                      <a:pt x="30" y="171"/>
                    </a:lnTo>
                    <a:lnTo>
                      <a:pt x="35" y="180"/>
                    </a:lnTo>
                    <a:lnTo>
                      <a:pt x="40" y="189"/>
                    </a:lnTo>
                    <a:lnTo>
                      <a:pt x="44" y="192"/>
                    </a:lnTo>
                    <a:lnTo>
                      <a:pt x="45" y="196"/>
                    </a:lnTo>
                    <a:lnTo>
                      <a:pt x="47" y="201"/>
                    </a:lnTo>
                    <a:lnTo>
                      <a:pt x="48" y="206"/>
                    </a:lnTo>
                    <a:lnTo>
                      <a:pt x="51" y="210"/>
                    </a:lnTo>
                    <a:lnTo>
                      <a:pt x="52" y="215"/>
                    </a:lnTo>
                    <a:lnTo>
                      <a:pt x="53" y="222"/>
                    </a:lnTo>
                    <a:lnTo>
                      <a:pt x="54" y="230"/>
                    </a:lnTo>
                    <a:lnTo>
                      <a:pt x="55" y="236"/>
                    </a:lnTo>
                    <a:lnTo>
                      <a:pt x="56" y="243"/>
                    </a:lnTo>
                    <a:lnTo>
                      <a:pt x="56" y="248"/>
                    </a:lnTo>
                    <a:lnTo>
                      <a:pt x="57" y="252"/>
                    </a:lnTo>
                    <a:lnTo>
                      <a:pt x="59" y="257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60" y="261"/>
                    </a:lnTo>
                    <a:lnTo>
                      <a:pt x="60" y="262"/>
                    </a:lnTo>
                    <a:lnTo>
                      <a:pt x="62" y="263"/>
                    </a:lnTo>
                    <a:lnTo>
                      <a:pt x="63" y="264"/>
                    </a:lnTo>
                    <a:lnTo>
                      <a:pt x="65" y="265"/>
                    </a:lnTo>
                    <a:lnTo>
                      <a:pt x="67" y="266"/>
                    </a:lnTo>
                    <a:lnTo>
                      <a:pt x="70" y="267"/>
                    </a:lnTo>
                    <a:lnTo>
                      <a:pt x="73" y="268"/>
                    </a:lnTo>
                    <a:lnTo>
                      <a:pt x="74" y="269"/>
                    </a:lnTo>
                    <a:lnTo>
                      <a:pt x="77" y="269"/>
                    </a:lnTo>
                    <a:lnTo>
                      <a:pt x="79" y="270"/>
                    </a:lnTo>
                    <a:lnTo>
                      <a:pt x="82" y="271"/>
                    </a:lnTo>
                    <a:lnTo>
                      <a:pt x="85" y="271"/>
                    </a:lnTo>
                    <a:lnTo>
                      <a:pt x="88" y="271"/>
                    </a:lnTo>
                    <a:lnTo>
                      <a:pt x="90" y="272"/>
                    </a:lnTo>
                    <a:lnTo>
                      <a:pt x="94" y="272"/>
                    </a:lnTo>
                    <a:lnTo>
                      <a:pt x="96" y="272"/>
                    </a:lnTo>
                    <a:lnTo>
                      <a:pt x="100" y="273"/>
                    </a:lnTo>
                    <a:lnTo>
                      <a:pt x="102" y="273"/>
                    </a:lnTo>
                    <a:lnTo>
                      <a:pt x="106" y="273"/>
                    </a:lnTo>
                    <a:lnTo>
                      <a:pt x="107" y="273"/>
                    </a:lnTo>
                    <a:lnTo>
                      <a:pt x="110" y="273"/>
                    </a:lnTo>
                    <a:lnTo>
                      <a:pt x="114" y="273"/>
                    </a:lnTo>
                    <a:lnTo>
                      <a:pt x="115" y="273"/>
                    </a:lnTo>
                    <a:lnTo>
                      <a:pt x="119" y="273"/>
                    </a:lnTo>
                    <a:lnTo>
                      <a:pt x="121" y="273"/>
                    </a:lnTo>
                    <a:lnTo>
                      <a:pt x="123" y="272"/>
                    </a:lnTo>
                    <a:lnTo>
                      <a:pt x="127" y="272"/>
                    </a:lnTo>
                    <a:lnTo>
                      <a:pt x="131" y="272"/>
                    </a:lnTo>
                    <a:lnTo>
                      <a:pt x="133" y="271"/>
                    </a:lnTo>
                    <a:lnTo>
                      <a:pt x="136" y="271"/>
                    </a:lnTo>
                    <a:lnTo>
                      <a:pt x="139" y="271"/>
                    </a:lnTo>
                    <a:lnTo>
                      <a:pt x="141" y="270"/>
                    </a:lnTo>
                    <a:lnTo>
                      <a:pt x="143" y="269"/>
                    </a:lnTo>
                    <a:lnTo>
                      <a:pt x="147" y="269"/>
                    </a:lnTo>
                    <a:lnTo>
                      <a:pt x="148" y="268"/>
                    </a:lnTo>
                    <a:lnTo>
                      <a:pt x="150" y="267"/>
                    </a:lnTo>
                    <a:lnTo>
                      <a:pt x="152" y="266"/>
                    </a:lnTo>
                    <a:lnTo>
                      <a:pt x="154" y="266"/>
                    </a:lnTo>
                  </a:path>
                </a:pathLst>
              </a:custGeom>
              <a:solidFill>
                <a:srgbClr val="FAFD00"/>
              </a:solidFill>
              <a:ln w="12700" cap="rnd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80" name="Oval 39"/>
              <p:cNvSpPr>
                <a:spLocks noChangeArrowheads="1"/>
              </p:cNvSpPr>
              <p:nvPr/>
            </p:nvSpPr>
            <p:spPr bwMode="auto">
              <a:xfrm>
                <a:off x="1404" y="3263"/>
                <a:ext cx="90" cy="18"/>
              </a:xfrm>
              <a:prstGeom prst="ellipse">
                <a:avLst/>
              </a:prstGeom>
              <a:solidFill>
                <a:srgbClr val="676767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115772" name="Group 40"/>
              <p:cNvGrpSpPr>
                <a:grpSpLocks/>
              </p:cNvGrpSpPr>
              <p:nvPr/>
            </p:nvGrpSpPr>
            <p:grpSpPr bwMode="auto">
              <a:xfrm>
                <a:off x="1448" y="3046"/>
                <a:ext cx="90" cy="233"/>
                <a:chOff x="1448" y="3046"/>
                <a:chExt cx="90" cy="233"/>
              </a:xfrm>
            </p:grpSpPr>
            <p:sp>
              <p:nvSpPr>
                <p:cNvPr id="30782" name="Freeform 41"/>
                <p:cNvSpPr>
                  <a:spLocks/>
                </p:cNvSpPr>
                <p:nvPr/>
              </p:nvSpPr>
              <p:spPr bwMode="auto">
                <a:xfrm>
                  <a:off x="1506" y="3046"/>
                  <a:ext cx="32" cy="35"/>
                </a:xfrm>
                <a:custGeom>
                  <a:avLst/>
                  <a:gdLst>
                    <a:gd name="T0" fmla="*/ 0 w 32"/>
                    <a:gd name="T1" fmla="*/ 0 h 35"/>
                    <a:gd name="T2" fmla="*/ 8 w 32"/>
                    <a:gd name="T3" fmla="*/ 3 h 35"/>
                    <a:gd name="T4" fmla="*/ 15 w 32"/>
                    <a:gd name="T5" fmla="*/ 7 h 35"/>
                    <a:gd name="T6" fmla="*/ 21 w 32"/>
                    <a:gd name="T7" fmla="*/ 12 h 35"/>
                    <a:gd name="T8" fmla="*/ 25 w 32"/>
                    <a:gd name="T9" fmla="*/ 16 h 35"/>
                    <a:gd name="T10" fmla="*/ 28 w 32"/>
                    <a:gd name="T11" fmla="*/ 20 h 35"/>
                    <a:gd name="T12" fmla="*/ 30 w 32"/>
                    <a:gd name="T13" fmla="*/ 24 h 35"/>
                    <a:gd name="T14" fmla="*/ 31 w 32"/>
                    <a:gd name="T15" fmla="*/ 28 h 35"/>
                    <a:gd name="T16" fmla="*/ 19 w 32"/>
                    <a:gd name="T17" fmla="*/ 34 h 35"/>
                    <a:gd name="T18" fmla="*/ 19 w 32"/>
                    <a:gd name="T19" fmla="*/ 28 h 35"/>
                    <a:gd name="T20" fmla="*/ 17 w 32"/>
                    <a:gd name="T21" fmla="*/ 22 h 35"/>
                    <a:gd name="T22" fmla="*/ 14 w 32"/>
                    <a:gd name="T23" fmla="*/ 17 h 35"/>
                    <a:gd name="T24" fmla="*/ 10 w 32"/>
                    <a:gd name="T25" fmla="*/ 11 h 35"/>
                    <a:gd name="T26" fmla="*/ 6 w 32"/>
                    <a:gd name="T27" fmla="*/ 6 h 35"/>
                    <a:gd name="T28" fmla="*/ 0 w 32"/>
                    <a:gd name="T29" fmla="*/ 0 h 3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"/>
                    <a:gd name="T46" fmla="*/ 0 h 35"/>
                    <a:gd name="T47" fmla="*/ 32 w 32"/>
                    <a:gd name="T48" fmla="*/ 35 h 3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" h="35">
                      <a:moveTo>
                        <a:pt x="0" y="0"/>
                      </a:moveTo>
                      <a:lnTo>
                        <a:pt x="8" y="3"/>
                      </a:lnTo>
                      <a:lnTo>
                        <a:pt x="15" y="7"/>
                      </a:lnTo>
                      <a:lnTo>
                        <a:pt x="21" y="12"/>
                      </a:lnTo>
                      <a:lnTo>
                        <a:pt x="25" y="16"/>
                      </a:lnTo>
                      <a:lnTo>
                        <a:pt x="28" y="20"/>
                      </a:lnTo>
                      <a:lnTo>
                        <a:pt x="30" y="24"/>
                      </a:lnTo>
                      <a:lnTo>
                        <a:pt x="31" y="28"/>
                      </a:lnTo>
                      <a:lnTo>
                        <a:pt x="19" y="34"/>
                      </a:lnTo>
                      <a:lnTo>
                        <a:pt x="19" y="28"/>
                      </a:lnTo>
                      <a:lnTo>
                        <a:pt x="17" y="22"/>
                      </a:lnTo>
                      <a:lnTo>
                        <a:pt x="14" y="17"/>
                      </a:lnTo>
                      <a:lnTo>
                        <a:pt x="10" y="11"/>
                      </a:lnTo>
                      <a:lnTo>
                        <a:pt x="6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783" name="Freeform 42"/>
                <p:cNvSpPr>
                  <a:spLocks/>
                </p:cNvSpPr>
                <p:nvPr/>
              </p:nvSpPr>
              <p:spPr bwMode="auto">
                <a:xfrm>
                  <a:off x="1449" y="3222"/>
                  <a:ext cx="52" cy="58"/>
                </a:xfrm>
                <a:custGeom>
                  <a:avLst/>
                  <a:gdLst>
                    <a:gd name="T0" fmla="*/ 52 w 53"/>
                    <a:gd name="T1" fmla="*/ 0 h 57"/>
                    <a:gd name="T2" fmla="*/ 50 w 53"/>
                    <a:gd name="T3" fmla="*/ 2 h 57"/>
                    <a:gd name="T4" fmla="*/ 41 w 53"/>
                    <a:gd name="T5" fmla="*/ 36 h 57"/>
                    <a:gd name="T6" fmla="*/ 39 w 53"/>
                    <a:gd name="T7" fmla="*/ 40 h 57"/>
                    <a:gd name="T8" fmla="*/ 37 w 53"/>
                    <a:gd name="T9" fmla="*/ 42 h 57"/>
                    <a:gd name="T10" fmla="*/ 33 w 53"/>
                    <a:gd name="T11" fmla="*/ 45 h 57"/>
                    <a:gd name="T12" fmla="*/ 29 w 53"/>
                    <a:gd name="T13" fmla="*/ 47 h 57"/>
                    <a:gd name="T14" fmla="*/ 25 w 53"/>
                    <a:gd name="T15" fmla="*/ 49 h 57"/>
                    <a:gd name="T16" fmla="*/ 20 w 53"/>
                    <a:gd name="T17" fmla="*/ 51 h 57"/>
                    <a:gd name="T18" fmla="*/ 15 w 53"/>
                    <a:gd name="T19" fmla="*/ 52 h 57"/>
                    <a:gd name="T20" fmla="*/ 11 w 53"/>
                    <a:gd name="T21" fmla="*/ 53 h 57"/>
                    <a:gd name="T22" fmla="*/ 6 w 53"/>
                    <a:gd name="T23" fmla="*/ 53 h 57"/>
                    <a:gd name="T24" fmla="*/ 0 w 53"/>
                    <a:gd name="T25" fmla="*/ 53 h 57"/>
                    <a:gd name="T26" fmla="*/ 1 w 53"/>
                    <a:gd name="T27" fmla="*/ 55 h 57"/>
                    <a:gd name="T28" fmla="*/ 5 w 53"/>
                    <a:gd name="T29" fmla="*/ 56 h 57"/>
                    <a:gd name="T30" fmla="*/ 8 w 53"/>
                    <a:gd name="T31" fmla="*/ 56 h 57"/>
                    <a:gd name="T32" fmla="*/ 13 w 53"/>
                    <a:gd name="T33" fmla="*/ 55 h 57"/>
                    <a:gd name="T34" fmla="*/ 16 w 53"/>
                    <a:gd name="T35" fmla="*/ 55 h 57"/>
                    <a:gd name="T36" fmla="*/ 21 w 53"/>
                    <a:gd name="T37" fmla="*/ 54 h 57"/>
                    <a:gd name="T38" fmla="*/ 25 w 53"/>
                    <a:gd name="T39" fmla="*/ 53 h 57"/>
                    <a:gd name="T40" fmla="*/ 30 w 53"/>
                    <a:gd name="T41" fmla="*/ 53 h 57"/>
                    <a:gd name="T42" fmla="*/ 33 w 53"/>
                    <a:gd name="T43" fmla="*/ 52 h 57"/>
                    <a:gd name="T44" fmla="*/ 36 w 53"/>
                    <a:gd name="T45" fmla="*/ 51 h 57"/>
                    <a:gd name="T46" fmla="*/ 41 w 53"/>
                    <a:gd name="T47" fmla="*/ 48 h 57"/>
                    <a:gd name="T48" fmla="*/ 42 w 53"/>
                    <a:gd name="T49" fmla="*/ 47 h 57"/>
                    <a:gd name="T50" fmla="*/ 43 w 53"/>
                    <a:gd name="T51" fmla="*/ 45 h 57"/>
                    <a:gd name="T52" fmla="*/ 44 w 53"/>
                    <a:gd name="T53" fmla="*/ 41 h 57"/>
                    <a:gd name="T54" fmla="*/ 45 w 53"/>
                    <a:gd name="T55" fmla="*/ 38 h 57"/>
                    <a:gd name="T56" fmla="*/ 52 w 53"/>
                    <a:gd name="T57" fmla="*/ 0 h 5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3"/>
                    <a:gd name="T88" fmla="*/ 0 h 57"/>
                    <a:gd name="T89" fmla="*/ 53 w 53"/>
                    <a:gd name="T90" fmla="*/ 57 h 5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3" h="57">
                      <a:moveTo>
                        <a:pt x="52" y="0"/>
                      </a:moveTo>
                      <a:lnTo>
                        <a:pt x="50" y="2"/>
                      </a:lnTo>
                      <a:lnTo>
                        <a:pt x="41" y="36"/>
                      </a:lnTo>
                      <a:lnTo>
                        <a:pt x="39" y="40"/>
                      </a:lnTo>
                      <a:lnTo>
                        <a:pt x="37" y="42"/>
                      </a:lnTo>
                      <a:lnTo>
                        <a:pt x="33" y="45"/>
                      </a:lnTo>
                      <a:lnTo>
                        <a:pt x="29" y="47"/>
                      </a:lnTo>
                      <a:lnTo>
                        <a:pt x="25" y="49"/>
                      </a:lnTo>
                      <a:lnTo>
                        <a:pt x="20" y="51"/>
                      </a:lnTo>
                      <a:lnTo>
                        <a:pt x="15" y="52"/>
                      </a:lnTo>
                      <a:lnTo>
                        <a:pt x="11" y="53"/>
                      </a:lnTo>
                      <a:lnTo>
                        <a:pt x="6" y="53"/>
                      </a:lnTo>
                      <a:lnTo>
                        <a:pt x="0" y="53"/>
                      </a:lnTo>
                      <a:lnTo>
                        <a:pt x="1" y="55"/>
                      </a:lnTo>
                      <a:lnTo>
                        <a:pt x="5" y="56"/>
                      </a:lnTo>
                      <a:lnTo>
                        <a:pt x="8" y="56"/>
                      </a:lnTo>
                      <a:lnTo>
                        <a:pt x="13" y="55"/>
                      </a:lnTo>
                      <a:lnTo>
                        <a:pt x="16" y="55"/>
                      </a:lnTo>
                      <a:lnTo>
                        <a:pt x="21" y="54"/>
                      </a:lnTo>
                      <a:lnTo>
                        <a:pt x="25" y="53"/>
                      </a:lnTo>
                      <a:lnTo>
                        <a:pt x="30" y="53"/>
                      </a:lnTo>
                      <a:lnTo>
                        <a:pt x="33" y="52"/>
                      </a:lnTo>
                      <a:lnTo>
                        <a:pt x="36" y="51"/>
                      </a:lnTo>
                      <a:lnTo>
                        <a:pt x="41" y="48"/>
                      </a:lnTo>
                      <a:lnTo>
                        <a:pt x="42" y="47"/>
                      </a:lnTo>
                      <a:lnTo>
                        <a:pt x="43" y="45"/>
                      </a:lnTo>
                      <a:lnTo>
                        <a:pt x="44" y="41"/>
                      </a:lnTo>
                      <a:lnTo>
                        <a:pt x="45" y="38"/>
                      </a:lnTo>
                      <a:lnTo>
                        <a:pt x="52" y="0"/>
                      </a:lnTo>
                    </a:path>
                  </a:pathLst>
                </a:custGeom>
                <a:solidFill>
                  <a:srgbClr val="C0C0C0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5725" name="Group 43"/>
          <p:cNvGrpSpPr>
            <a:grpSpLocks/>
          </p:cNvGrpSpPr>
          <p:nvPr/>
        </p:nvGrpSpPr>
        <p:grpSpPr bwMode="auto">
          <a:xfrm>
            <a:off x="6610350" y="3421063"/>
            <a:ext cx="323850" cy="388937"/>
            <a:chOff x="4486" y="2856"/>
            <a:chExt cx="229" cy="371"/>
          </a:xfrm>
        </p:grpSpPr>
        <p:grpSp>
          <p:nvGrpSpPr>
            <p:cNvPr id="115751" name="Group 44"/>
            <p:cNvGrpSpPr>
              <a:grpSpLocks/>
            </p:cNvGrpSpPr>
            <p:nvPr/>
          </p:nvGrpSpPr>
          <p:grpSpPr bwMode="auto">
            <a:xfrm>
              <a:off x="4486" y="2871"/>
              <a:ext cx="229" cy="331"/>
              <a:chOff x="4486" y="2871"/>
              <a:chExt cx="229" cy="331"/>
            </a:xfrm>
          </p:grpSpPr>
          <p:sp>
            <p:nvSpPr>
              <p:cNvPr id="30774" name="Freeform 45"/>
              <p:cNvSpPr>
                <a:spLocks/>
              </p:cNvSpPr>
              <p:nvPr/>
            </p:nvSpPr>
            <p:spPr bwMode="auto">
              <a:xfrm>
                <a:off x="4486" y="2871"/>
                <a:ext cx="229" cy="330"/>
              </a:xfrm>
              <a:custGeom>
                <a:avLst/>
                <a:gdLst>
                  <a:gd name="T0" fmla="*/ 225 w 229"/>
                  <a:gd name="T1" fmla="*/ 15 h 331"/>
                  <a:gd name="T2" fmla="*/ 221 w 229"/>
                  <a:gd name="T3" fmla="*/ 47 h 331"/>
                  <a:gd name="T4" fmla="*/ 215 w 229"/>
                  <a:gd name="T5" fmla="*/ 75 h 331"/>
                  <a:gd name="T6" fmla="*/ 205 w 229"/>
                  <a:gd name="T7" fmla="*/ 96 h 331"/>
                  <a:gd name="T8" fmla="*/ 198 w 229"/>
                  <a:gd name="T9" fmla="*/ 109 h 331"/>
                  <a:gd name="T10" fmla="*/ 190 w 229"/>
                  <a:gd name="T11" fmla="*/ 119 h 331"/>
                  <a:gd name="T12" fmla="*/ 183 w 229"/>
                  <a:gd name="T13" fmla="*/ 129 h 331"/>
                  <a:gd name="T14" fmla="*/ 176 w 229"/>
                  <a:gd name="T15" fmla="*/ 137 h 331"/>
                  <a:gd name="T16" fmla="*/ 164 w 229"/>
                  <a:gd name="T17" fmla="*/ 145 h 331"/>
                  <a:gd name="T18" fmla="*/ 156 w 229"/>
                  <a:gd name="T19" fmla="*/ 150 h 331"/>
                  <a:gd name="T20" fmla="*/ 146 w 229"/>
                  <a:gd name="T21" fmla="*/ 155 h 331"/>
                  <a:gd name="T22" fmla="*/ 137 w 229"/>
                  <a:gd name="T23" fmla="*/ 158 h 331"/>
                  <a:gd name="T24" fmla="*/ 129 w 229"/>
                  <a:gd name="T25" fmla="*/ 160 h 331"/>
                  <a:gd name="T26" fmla="*/ 123 w 229"/>
                  <a:gd name="T27" fmla="*/ 163 h 331"/>
                  <a:gd name="T28" fmla="*/ 122 w 229"/>
                  <a:gd name="T29" fmla="*/ 168 h 331"/>
                  <a:gd name="T30" fmla="*/ 122 w 229"/>
                  <a:gd name="T31" fmla="*/ 175 h 331"/>
                  <a:gd name="T32" fmla="*/ 126 w 229"/>
                  <a:gd name="T33" fmla="*/ 180 h 331"/>
                  <a:gd name="T34" fmla="*/ 140 w 229"/>
                  <a:gd name="T35" fmla="*/ 184 h 331"/>
                  <a:gd name="T36" fmla="*/ 153 w 229"/>
                  <a:gd name="T37" fmla="*/ 188 h 331"/>
                  <a:gd name="T38" fmla="*/ 168 w 229"/>
                  <a:gd name="T39" fmla="*/ 198 h 331"/>
                  <a:gd name="T40" fmla="*/ 180 w 229"/>
                  <a:gd name="T41" fmla="*/ 209 h 331"/>
                  <a:gd name="T42" fmla="*/ 197 w 229"/>
                  <a:gd name="T43" fmla="*/ 231 h 331"/>
                  <a:gd name="T44" fmla="*/ 209 w 229"/>
                  <a:gd name="T45" fmla="*/ 255 h 331"/>
                  <a:gd name="T46" fmla="*/ 217 w 229"/>
                  <a:gd name="T47" fmla="*/ 275 h 331"/>
                  <a:gd name="T48" fmla="*/ 222 w 229"/>
                  <a:gd name="T49" fmla="*/ 304 h 331"/>
                  <a:gd name="T50" fmla="*/ 0 w 229"/>
                  <a:gd name="T51" fmla="*/ 330 h 331"/>
                  <a:gd name="T52" fmla="*/ 5 w 229"/>
                  <a:gd name="T53" fmla="*/ 292 h 331"/>
                  <a:gd name="T54" fmla="*/ 15 w 229"/>
                  <a:gd name="T55" fmla="*/ 259 h 331"/>
                  <a:gd name="T56" fmla="*/ 25 w 229"/>
                  <a:gd name="T57" fmla="*/ 238 h 331"/>
                  <a:gd name="T58" fmla="*/ 37 w 229"/>
                  <a:gd name="T59" fmla="*/ 221 h 331"/>
                  <a:gd name="T60" fmla="*/ 52 w 229"/>
                  <a:gd name="T61" fmla="*/ 206 h 331"/>
                  <a:gd name="T62" fmla="*/ 67 w 229"/>
                  <a:gd name="T63" fmla="*/ 194 h 331"/>
                  <a:gd name="T64" fmla="*/ 86 w 229"/>
                  <a:gd name="T65" fmla="*/ 185 h 331"/>
                  <a:gd name="T66" fmla="*/ 101 w 229"/>
                  <a:gd name="T67" fmla="*/ 180 h 331"/>
                  <a:gd name="T68" fmla="*/ 105 w 229"/>
                  <a:gd name="T69" fmla="*/ 173 h 331"/>
                  <a:gd name="T70" fmla="*/ 104 w 229"/>
                  <a:gd name="T71" fmla="*/ 163 h 331"/>
                  <a:gd name="T72" fmla="*/ 98 w 229"/>
                  <a:gd name="T73" fmla="*/ 160 h 331"/>
                  <a:gd name="T74" fmla="*/ 81 w 229"/>
                  <a:gd name="T75" fmla="*/ 155 h 331"/>
                  <a:gd name="T76" fmla="*/ 64 w 229"/>
                  <a:gd name="T77" fmla="*/ 146 h 331"/>
                  <a:gd name="T78" fmla="*/ 50 w 229"/>
                  <a:gd name="T79" fmla="*/ 134 h 331"/>
                  <a:gd name="T80" fmla="*/ 35 w 229"/>
                  <a:gd name="T81" fmla="*/ 117 h 331"/>
                  <a:gd name="T82" fmla="*/ 17 w 229"/>
                  <a:gd name="T83" fmla="*/ 85 h 331"/>
                  <a:gd name="T84" fmla="*/ 5 w 229"/>
                  <a:gd name="T85" fmla="*/ 54 h 331"/>
                  <a:gd name="T86" fmla="*/ 0 w 229"/>
                  <a:gd name="T87" fmla="*/ 27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29"/>
                  <a:gd name="T133" fmla="*/ 0 h 331"/>
                  <a:gd name="T134" fmla="*/ 229 w 22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29" h="331">
                    <a:moveTo>
                      <a:pt x="0" y="0"/>
                    </a:moveTo>
                    <a:lnTo>
                      <a:pt x="228" y="0"/>
                    </a:lnTo>
                    <a:lnTo>
                      <a:pt x="225" y="15"/>
                    </a:lnTo>
                    <a:lnTo>
                      <a:pt x="224" y="26"/>
                    </a:lnTo>
                    <a:lnTo>
                      <a:pt x="222" y="36"/>
                    </a:lnTo>
                    <a:lnTo>
                      <a:pt x="221" y="47"/>
                    </a:lnTo>
                    <a:lnTo>
                      <a:pt x="219" y="56"/>
                    </a:lnTo>
                    <a:lnTo>
                      <a:pt x="217" y="66"/>
                    </a:lnTo>
                    <a:lnTo>
                      <a:pt x="215" y="75"/>
                    </a:lnTo>
                    <a:lnTo>
                      <a:pt x="212" y="83"/>
                    </a:lnTo>
                    <a:lnTo>
                      <a:pt x="209" y="89"/>
                    </a:lnTo>
                    <a:lnTo>
                      <a:pt x="205" y="96"/>
                    </a:lnTo>
                    <a:lnTo>
                      <a:pt x="204" y="100"/>
                    </a:lnTo>
                    <a:lnTo>
                      <a:pt x="201" y="104"/>
                    </a:lnTo>
                    <a:lnTo>
                      <a:pt x="198" y="109"/>
                    </a:lnTo>
                    <a:lnTo>
                      <a:pt x="195" y="112"/>
                    </a:lnTo>
                    <a:lnTo>
                      <a:pt x="192" y="115"/>
                    </a:lnTo>
                    <a:lnTo>
                      <a:pt x="190" y="119"/>
                    </a:lnTo>
                    <a:lnTo>
                      <a:pt x="188" y="122"/>
                    </a:lnTo>
                    <a:lnTo>
                      <a:pt x="186" y="126"/>
                    </a:lnTo>
                    <a:lnTo>
                      <a:pt x="183" y="129"/>
                    </a:lnTo>
                    <a:lnTo>
                      <a:pt x="180" y="131"/>
                    </a:lnTo>
                    <a:lnTo>
                      <a:pt x="178" y="134"/>
                    </a:lnTo>
                    <a:lnTo>
                      <a:pt x="176" y="137"/>
                    </a:lnTo>
                    <a:lnTo>
                      <a:pt x="171" y="140"/>
                    </a:lnTo>
                    <a:lnTo>
                      <a:pt x="168" y="142"/>
                    </a:lnTo>
                    <a:lnTo>
                      <a:pt x="164" y="145"/>
                    </a:lnTo>
                    <a:lnTo>
                      <a:pt x="162" y="147"/>
                    </a:lnTo>
                    <a:lnTo>
                      <a:pt x="159" y="149"/>
                    </a:lnTo>
                    <a:lnTo>
                      <a:pt x="156" y="150"/>
                    </a:lnTo>
                    <a:lnTo>
                      <a:pt x="153" y="152"/>
                    </a:lnTo>
                    <a:lnTo>
                      <a:pt x="150" y="154"/>
                    </a:lnTo>
                    <a:lnTo>
                      <a:pt x="146" y="155"/>
                    </a:lnTo>
                    <a:lnTo>
                      <a:pt x="143" y="156"/>
                    </a:lnTo>
                    <a:lnTo>
                      <a:pt x="140" y="158"/>
                    </a:lnTo>
                    <a:lnTo>
                      <a:pt x="137" y="158"/>
                    </a:lnTo>
                    <a:lnTo>
                      <a:pt x="134" y="159"/>
                    </a:lnTo>
                    <a:lnTo>
                      <a:pt x="132" y="160"/>
                    </a:lnTo>
                    <a:lnTo>
                      <a:pt x="129" y="160"/>
                    </a:lnTo>
                    <a:lnTo>
                      <a:pt x="126" y="161"/>
                    </a:lnTo>
                    <a:lnTo>
                      <a:pt x="125" y="162"/>
                    </a:lnTo>
                    <a:lnTo>
                      <a:pt x="123" y="163"/>
                    </a:lnTo>
                    <a:lnTo>
                      <a:pt x="122" y="164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2" y="171"/>
                    </a:lnTo>
                    <a:lnTo>
                      <a:pt x="122" y="173"/>
                    </a:lnTo>
                    <a:lnTo>
                      <a:pt x="122" y="175"/>
                    </a:lnTo>
                    <a:lnTo>
                      <a:pt x="123" y="177"/>
                    </a:lnTo>
                    <a:lnTo>
                      <a:pt x="125" y="179"/>
                    </a:lnTo>
                    <a:lnTo>
                      <a:pt x="126" y="180"/>
                    </a:lnTo>
                    <a:lnTo>
                      <a:pt x="131" y="181"/>
                    </a:lnTo>
                    <a:lnTo>
                      <a:pt x="135" y="182"/>
                    </a:lnTo>
                    <a:lnTo>
                      <a:pt x="140" y="184"/>
                    </a:lnTo>
                    <a:lnTo>
                      <a:pt x="144" y="185"/>
                    </a:lnTo>
                    <a:lnTo>
                      <a:pt x="149" y="187"/>
                    </a:lnTo>
                    <a:lnTo>
                      <a:pt x="153" y="188"/>
                    </a:lnTo>
                    <a:lnTo>
                      <a:pt x="159" y="192"/>
                    </a:lnTo>
                    <a:lnTo>
                      <a:pt x="163" y="195"/>
                    </a:lnTo>
                    <a:lnTo>
                      <a:pt x="168" y="198"/>
                    </a:lnTo>
                    <a:lnTo>
                      <a:pt x="174" y="202"/>
                    </a:lnTo>
                    <a:lnTo>
                      <a:pt x="178" y="206"/>
                    </a:lnTo>
                    <a:lnTo>
                      <a:pt x="180" y="209"/>
                    </a:lnTo>
                    <a:lnTo>
                      <a:pt x="186" y="216"/>
                    </a:lnTo>
                    <a:lnTo>
                      <a:pt x="192" y="222"/>
                    </a:lnTo>
                    <a:lnTo>
                      <a:pt x="197" y="231"/>
                    </a:lnTo>
                    <a:lnTo>
                      <a:pt x="201" y="239"/>
                    </a:lnTo>
                    <a:lnTo>
                      <a:pt x="207" y="248"/>
                    </a:lnTo>
                    <a:lnTo>
                      <a:pt x="209" y="255"/>
                    </a:lnTo>
                    <a:lnTo>
                      <a:pt x="212" y="261"/>
                    </a:lnTo>
                    <a:lnTo>
                      <a:pt x="215" y="267"/>
                    </a:lnTo>
                    <a:lnTo>
                      <a:pt x="217" y="275"/>
                    </a:lnTo>
                    <a:lnTo>
                      <a:pt x="217" y="283"/>
                    </a:lnTo>
                    <a:lnTo>
                      <a:pt x="221" y="293"/>
                    </a:lnTo>
                    <a:lnTo>
                      <a:pt x="222" y="304"/>
                    </a:lnTo>
                    <a:lnTo>
                      <a:pt x="225" y="317"/>
                    </a:lnTo>
                    <a:lnTo>
                      <a:pt x="228" y="330"/>
                    </a:lnTo>
                    <a:lnTo>
                      <a:pt x="0" y="330"/>
                    </a:lnTo>
                    <a:lnTo>
                      <a:pt x="2" y="317"/>
                    </a:lnTo>
                    <a:lnTo>
                      <a:pt x="3" y="306"/>
                    </a:lnTo>
                    <a:lnTo>
                      <a:pt x="5" y="292"/>
                    </a:lnTo>
                    <a:lnTo>
                      <a:pt x="8" y="277"/>
                    </a:lnTo>
                    <a:lnTo>
                      <a:pt x="13" y="267"/>
                    </a:lnTo>
                    <a:lnTo>
                      <a:pt x="15" y="259"/>
                    </a:lnTo>
                    <a:lnTo>
                      <a:pt x="20" y="252"/>
                    </a:lnTo>
                    <a:lnTo>
                      <a:pt x="22" y="246"/>
                    </a:lnTo>
                    <a:lnTo>
                      <a:pt x="25" y="238"/>
                    </a:lnTo>
                    <a:lnTo>
                      <a:pt x="30" y="231"/>
                    </a:lnTo>
                    <a:lnTo>
                      <a:pt x="33" y="228"/>
                    </a:lnTo>
                    <a:lnTo>
                      <a:pt x="37" y="221"/>
                    </a:lnTo>
                    <a:lnTo>
                      <a:pt x="42" y="215"/>
                    </a:lnTo>
                    <a:lnTo>
                      <a:pt x="47" y="210"/>
                    </a:lnTo>
                    <a:lnTo>
                      <a:pt x="52" y="206"/>
                    </a:lnTo>
                    <a:lnTo>
                      <a:pt x="56" y="201"/>
                    </a:lnTo>
                    <a:lnTo>
                      <a:pt x="62" y="198"/>
                    </a:lnTo>
                    <a:lnTo>
                      <a:pt x="67" y="194"/>
                    </a:lnTo>
                    <a:lnTo>
                      <a:pt x="74" y="191"/>
                    </a:lnTo>
                    <a:lnTo>
                      <a:pt x="79" y="187"/>
                    </a:lnTo>
                    <a:lnTo>
                      <a:pt x="86" y="185"/>
                    </a:lnTo>
                    <a:lnTo>
                      <a:pt x="92" y="182"/>
                    </a:lnTo>
                    <a:lnTo>
                      <a:pt x="96" y="182"/>
                    </a:lnTo>
                    <a:lnTo>
                      <a:pt x="101" y="180"/>
                    </a:lnTo>
                    <a:lnTo>
                      <a:pt x="102" y="177"/>
                    </a:lnTo>
                    <a:lnTo>
                      <a:pt x="104" y="175"/>
                    </a:lnTo>
                    <a:lnTo>
                      <a:pt x="105" y="173"/>
                    </a:lnTo>
                    <a:lnTo>
                      <a:pt x="105" y="170"/>
                    </a:lnTo>
                    <a:lnTo>
                      <a:pt x="105" y="167"/>
                    </a:lnTo>
                    <a:lnTo>
                      <a:pt x="104" y="163"/>
                    </a:lnTo>
                    <a:lnTo>
                      <a:pt x="104" y="162"/>
                    </a:lnTo>
                    <a:lnTo>
                      <a:pt x="101" y="161"/>
                    </a:lnTo>
                    <a:lnTo>
                      <a:pt x="98" y="160"/>
                    </a:lnTo>
                    <a:lnTo>
                      <a:pt x="93" y="159"/>
                    </a:lnTo>
                    <a:lnTo>
                      <a:pt x="87" y="156"/>
                    </a:lnTo>
                    <a:lnTo>
                      <a:pt x="81" y="155"/>
                    </a:lnTo>
                    <a:lnTo>
                      <a:pt x="78" y="154"/>
                    </a:lnTo>
                    <a:lnTo>
                      <a:pt x="69" y="150"/>
                    </a:lnTo>
                    <a:lnTo>
                      <a:pt x="64" y="146"/>
                    </a:lnTo>
                    <a:lnTo>
                      <a:pt x="59" y="142"/>
                    </a:lnTo>
                    <a:lnTo>
                      <a:pt x="54" y="139"/>
                    </a:lnTo>
                    <a:lnTo>
                      <a:pt x="50" y="134"/>
                    </a:lnTo>
                    <a:lnTo>
                      <a:pt x="44" y="129"/>
                    </a:lnTo>
                    <a:lnTo>
                      <a:pt x="41" y="125"/>
                    </a:lnTo>
                    <a:lnTo>
                      <a:pt x="35" y="117"/>
                    </a:lnTo>
                    <a:lnTo>
                      <a:pt x="29" y="109"/>
                    </a:lnTo>
                    <a:lnTo>
                      <a:pt x="23" y="100"/>
                    </a:lnTo>
                    <a:lnTo>
                      <a:pt x="17" y="85"/>
                    </a:lnTo>
                    <a:lnTo>
                      <a:pt x="13" y="75"/>
                    </a:lnTo>
                    <a:lnTo>
                      <a:pt x="8" y="64"/>
                    </a:lnTo>
                    <a:lnTo>
                      <a:pt x="5" y="54"/>
                    </a:lnTo>
                    <a:lnTo>
                      <a:pt x="3" y="43"/>
                    </a:lnTo>
                    <a:lnTo>
                      <a:pt x="2" y="37"/>
                    </a:lnTo>
                    <a:lnTo>
                      <a:pt x="0" y="2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9688"/>
              </a:solidFill>
              <a:ln w="12700" cap="rnd">
                <a:solidFill>
                  <a:srgbClr val="00B7A5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75" name="Freeform 46"/>
              <p:cNvSpPr>
                <a:spLocks/>
              </p:cNvSpPr>
              <p:nvPr/>
            </p:nvSpPr>
            <p:spPr bwMode="auto">
              <a:xfrm>
                <a:off x="4510" y="2917"/>
                <a:ext cx="189" cy="206"/>
              </a:xfrm>
              <a:custGeom>
                <a:avLst/>
                <a:gdLst>
                  <a:gd name="T0" fmla="*/ 102 w 188"/>
                  <a:gd name="T1" fmla="*/ 4 h 206"/>
                  <a:gd name="T2" fmla="*/ 132 w 188"/>
                  <a:gd name="T3" fmla="*/ 1 h 206"/>
                  <a:gd name="T4" fmla="*/ 155 w 188"/>
                  <a:gd name="T5" fmla="*/ 0 h 206"/>
                  <a:gd name="T6" fmla="*/ 173 w 188"/>
                  <a:gd name="T7" fmla="*/ 3 h 206"/>
                  <a:gd name="T8" fmla="*/ 184 w 188"/>
                  <a:gd name="T9" fmla="*/ 7 h 206"/>
                  <a:gd name="T10" fmla="*/ 185 w 188"/>
                  <a:gd name="T11" fmla="*/ 15 h 206"/>
                  <a:gd name="T12" fmla="*/ 183 w 188"/>
                  <a:gd name="T13" fmla="*/ 27 h 206"/>
                  <a:gd name="T14" fmla="*/ 178 w 188"/>
                  <a:gd name="T15" fmla="*/ 41 h 206"/>
                  <a:gd name="T16" fmla="*/ 173 w 188"/>
                  <a:gd name="T17" fmla="*/ 52 h 206"/>
                  <a:gd name="T18" fmla="*/ 167 w 188"/>
                  <a:gd name="T19" fmla="*/ 60 h 206"/>
                  <a:gd name="T20" fmla="*/ 162 w 188"/>
                  <a:gd name="T21" fmla="*/ 67 h 206"/>
                  <a:gd name="T22" fmla="*/ 157 w 188"/>
                  <a:gd name="T23" fmla="*/ 73 h 206"/>
                  <a:gd name="T24" fmla="*/ 153 w 188"/>
                  <a:gd name="T25" fmla="*/ 80 h 206"/>
                  <a:gd name="T26" fmla="*/ 147 w 188"/>
                  <a:gd name="T27" fmla="*/ 85 h 206"/>
                  <a:gd name="T28" fmla="*/ 141 w 188"/>
                  <a:gd name="T29" fmla="*/ 92 h 206"/>
                  <a:gd name="T30" fmla="*/ 135 w 188"/>
                  <a:gd name="T31" fmla="*/ 96 h 206"/>
                  <a:gd name="T32" fmla="*/ 129 w 188"/>
                  <a:gd name="T33" fmla="*/ 99 h 206"/>
                  <a:gd name="T34" fmla="*/ 124 w 188"/>
                  <a:gd name="T35" fmla="*/ 102 h 206"/>
                  <a:gd name="T36" fmla="*/ 117 w 188"/>
                  <a:gd name="T37" fmla="*/ 106 h 206"/>
                  <a:gd name="T38" fmla="*/ 111 w 188"/>
                  <a:gd name="T39" fmla="*/ 108 h 206"/>
                  <a:gd name="T40" fmla="*/ 105 w 188"/>
                  <a:gd name="T41" fmla="*/ 109 h 206"/>
                  <a:gd name="T42" fmla="*/ 100 w 188"/>
                  <a:gd name="T43" fmla="*/ 110 h 206"/>
                  <a:gd name="T44" fmla="*/ 97 w 188"/>
                  <a:gd name="T45" fmla="*/ 112 h 206"/>
                  <a:gd name="T46" fmla="*/ 93 w 188"/>
                  <a:gd name="T47" fmla="*/ 115 h 206"/>
                  <a:gd name="T48" fmla="*/ 80 w 188"/>
                  <a:gd name="T49" fmla="*/ 113 h 206"/>
                  <a:gd name="T50" fmla="*/ 73 w 188"/>
                  <a:gd name="T51" fmla="*/ 110 h 206"/>
                  <a:gd name="T52" fmla="*/ 65 w 188"/>
                  <a:gd name="T53" fmla="*/ 108 h 206"/>
                  <a:gd name="T54" fmla="*/ 54 w 188"/>
                  <a:gd name="T55" fmla="*/ 105 h 206"/>
                  <a:gd name="T56" fmla="*/ 42 w 188"/>
                  <a:gd name="T57" fmla="*/ 100 h 206"/>
                  <a:gd name="T58" fmla="*/ 33 w 188"/>
                  <a:gd name="T59" fmla="*/ 92 h 206"/>
                  <a:gd name="T60" fmla="*/ 23 w 188"/>
                  <a:gd name="T61" fmla="*/ 84 h 206"/>
                  <a:gd name="T62" fmla="*/ 15 w 188"/>
                  <a:gd name="T63" fmla="*/ 76 h 206"/>
                  <a:gd name="T64" fmla="*/ 4 w 188"/>
                  <a:gd name="T65" fmla="*/ 60 h 206"/>
                  <a:gd name="T66" fmla="*/ 0 w 188"/>
                  <a:gd name="T67" fmla="*/ 48 h 206"/>
                  <a:gd name="T68" fmla="*/ 5 w 188"/>
                  <a:gd name="T69" fmla="*/ 41 h 206"/>
                  <a:gd name="T70" fmla="*/ 13 w 188"/>
                  <a:gd name="T71" fmla="*/ 36 h 206"/>
                  <a:gd name="T72" fmla="*/ 24 w 188"/>
                  <a:gd name="T73" fmla="*/ 29 h 206"/>
                  <a:gd name="T74" fmla="*/ 45 w 188"/>
                  <a:gd name="T75" fmla="*/ 19 h 206"/>
                  <a:gd name="T76" fmla="*/ 65 w 188"/>
                  <a:gd name="T77" fmla="*/ 13 h 206"/>
                  <a:gd name="T78" fmla="*/ 86 w 188"/>
                  <a:gd name="T79" fmla="*/ 8 h 20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88"/>
                  <a:gd name="T121" fmla="*/ 0 h 206"/>
                  <a:gd name="T122" fmla="*/ 188 w 188"/>
                  <a:gd name="T123" fmla="*/ 206 h 20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88" h="206">
                    <a:moveTo>
                      <a:pt x="86" y="8"/>
                    </a:moveTo>
                    <a:lnTo>
                      <a:pt x="102" y="4"/>
                    </a:lnTo>
                    <a:lnTo>
                      <a:pt x="117" y="3"/>
                    </a:lnTo>
                    <a:lnTo>
                      <a:pt x="132" y="1"/>
                    </a:lnTo>
                    <a:lnTo>
                      <a:pt x="144" y="0"/>
                    </a:lnTo>
                    <a:lnTo>
                      <a:pt x="155" y="0"/>
                    </a:lnTo>
                    <a:lnTo>
                      <a:pt x="166" y="0"/>
                    </a:lnTo>
                    <a:lnTo>
                      <a:pt x="173" y="3"/>
                    </a:lnTo>
                    <a:lnTo>
                      <a:pt x="179" y="3"/>
                    </a:lnTo>
                    <a:lnTo>
                      <a:pt x="184" y="7"/>
                    </a:lnTo>
                    <a:lnTo>
                      <a:pt x="187" y="11"/>
                    </a:lnTo>
                    <a:lnTo>
                      <a:pt x="185" y="15"/>
                    </a:lnTo>
                    <a:lnTo>
                      <a:pt x="185" y="19"/>
                    </a:lnTo>
                    <a:lnTo>
                      <a:pt x="183" y="27"/>
                    </a:lnTo>
                    <a:lnTo>
                      <a:pt x="181" y="35"/>
                    </a:lnTo>
                    <a:lnTo>
                      <a:pt x="178" y="41"/>
                    </a:lnTo>
                    <a:lnTo>
                      <a:pt x="173" y="48"/>
                    </a:lnTo>
                    <a:lnTo>
                      <a:pt x="173" y="52"/>
                    </a:lnTo>
                    <a:lnTo>
                      <a:pt x="170" y="56"/>
                    </a:lnTo>
                    <a:lnTo>
                      <a:pt x="167" y="60"/>
                    </a:lnTo>
                    <a:lnTo>
                      <a:pt x="164" y="64"/>
                    </a:lnTo>
                    <a:lnTo>
                      <a:pt x="162" y="67"/>
                    </a:lnTo>
                    <a:lnTo>
                      <a:pt x="159" y="71"/>
                    </a:lnTo>
                    <a:lnTo>
                      <a:pt x="157" y="73"/>
                    </a:lnTo>
                    <a:lnTo>
                      <a:pt x="155" y="76"/>
                    </a:lnTo>
                    <a:lnTo>
                      <a:pt x="153" y="80"/>
                    </a:lnTo>
                    <a:lnTo>
                      <a:pt x="150" y="83"/>
                    </a:lnTo>
                    <a:lnTo>
                      <a:pt x="147" y="85"/>
                    </a:lnTo>
                    <a:lnTo>
                      <a:pt x="145" y="88"/>
                    </a:lnTo>
                    <a:lnTo>
                      <a:pt x="141" y="92"/>
                    </a:lnTo>
                    <a:lnTo>
                      <a:pt x="138" y="93"/>
                    </a:lnTo>
                    <a:lnTo>
                      <a:pt x="135" y="96"/>
                    </a:lnTo>
                    <a:lnTo>
                      <a:pt x="132" y="97"/>
                    </a:lnTo>
                    <a:lnTo>
                      <a:pt x="129" y="99"/>
                    </a:lnTo>
                    <a:lnTo>
                      <a:pt x="126" y="101"/>
                    </a:lnTo>
                    <a:lnTo>
                      <a:pt x="124" y="102"/>
                    </a:lnTo>
                    <a:lnTo>
                      <a:pt x="120" y="104"/>
                    </a:lnTo>
                    <a:lnTo>
                      <a:pt x="117" y="106"/>
                    </a:lnTo>
                    <a:lnTo>
                      <a:pt x="114" y="108"/>
                    </a:lnTo>
                    <a:lnTo>
                      <a:pt x="111" y="108"/>
                    </a:lnTo>
                    <a:lnTo>
                      <a:pt x="108" y="108"/>
                    </a:lnTo>
                    <a:lnTo>
                      <a:pt x="105" y="109"/>
                    </a:lnTo>
                    <a:lnTo>
                      <a:pt x="103" y="109"/>
                    </a:lnTo>
                    <a:lnTo>
                      <a:pt x="100" y="110"/>
                    </a:lnTo>
                    <a:lnTo>
                      <a:pt x="98" y="110"/>
                    </a:lnTo>
                    <a:lnTo>
                      <a:pt x="97" y="112"/>
                    </a:lnTo>
                    <a:lnTo>
                      <a:pt x="94" y="113"/>
                    </a:lnTo>
                    <a:lnTo>
                      <a:pt x="93" y="115"/>
                    </a:lnTo>
                    <a:lnTo>
                      <a:pt x="86" y="205"/>
                    </a:lnTo>
                    <a:lnTo>
                      <a:pt x="80" y="113"/>
                    </a:lnTo>
                    <a:lnTo>
                      <a:pt x="77" y="112"/>
                    </a:lnTo>
                    <a:lnTo>
                      <a:pt x="73" y="110"/>
                    </a:lnTo>
                    <a:lnTo>
                      <a:pt x="70" y="110"/>
                    </a:lnTo>
                    <a:lnTo>
                      <a:pt x="65" y="108"/>
                    </a:lnTo>
                    <a:lnTo>
                      <a:pt x="60" y="108"/>
                    </a:lnTo>
                    <a:lnTo>
                      <a:pt x="54" y="105"/>
                    </a:lnTo>
                    <a:lnTo>
                      <a:pt x="51" y="103"/>
                    </a:lnTo>
                    <a:lnTo>
                      <a:pt x="42" y="100"/>
                    </a:lnTo>
                    <a:lnTo>
                      <a:pt x="38" y="97"/>
                    </a:lnTo>
                    <a:lnTo>
                      <a:pt x="33" y="92"/>
                    </a:lnTo>
                    <a:lnTo>
                      <a:pt x="28" y="89"/>
                    </a:lnTo>
                    <a:lnTo>
                      <a:pt x="23" y="84"/>
                    </a:lnTo>
                    <a:lnTo>
                      <a:pt x="18" y="80"/>
                    </a:lnTo>
                    <a:lnTo>
                      <a:pt x="15" y="76"/>
                    </a:lnTo>
                    <a:lnTo>
                      <a:pt x="9" y="69"/>
                    </a:lnTo>
                    <a:lnTo>
                      <a:pt x="4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45"/>
                    </a:lnTo>
                    <a:lnTo>
                      <a:pt x="5" y="41"/>
                    </a:lnTo>
                    <a:lnTo>
                      <a:pt x="9" y="39"/>
                    </a:lnTo>
                    <a:lnTo>
                      <a:pt x="13" y="36"/>
                    </a:lnTo>
                    <a:lnTo>
                      <a:pt x="18" y="33"/>
                    </a:lnTo>
                    <a:lnTo>
                      <a:pt x="24" y="29"/>
                    </a:lnTo>
                    <a:lnTo>
                      <a:pt x="33" y="24"/>
                    </a:lnTo>
                    <a:lnTo>
                      <a:pt x="45" y="19"/>
                    </a:lnTo>
                    <a:lnTo>
                      <a:pt x="56" y="16"/>
                    </a:lnTo>
                    <a:lnTo>
                      <a:pt x="65" y="13"/>
                    </a:lnTo>
                    <a:lnTo>
                      <a:pt x="74" y="11"/>
                    </a:lnTo>
                    <a:lnTo>
                      <a:pt x="86" y="8"/>
                    </a:lnTo>
                  </a:path>
                </a:pathLst>
              </a:custGeom>
              <a:solidFill>
                <a:srgbClr val="EAEC5E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76" name="Freeform 47"/>
              <p:cNvSpPr>
                <a:spLocks/>
              </p:cNvSpPr>
              <p:nvPr/>
            </p:nvSpPr>
            <p:spPr bwMode="auto">
              <a:xfrm>
                <a:off x="4510" y="2917"/>
                <a:ext cx="189" cy="58"/>
              </a:xfrm>
              <a:custGeom>
                <a:avLst/>
                <a:gdLst>
                  <a:gd name="T0" fmla="*/ 86 w 188"/>
                  <a:gd name="T1" fmla="*/ 7 h 57"/>
                  <a:gd name="T2" fmla="*/ 102 w 188"/>
                  <a:gd name="T3" fmla="*/ 4 h 57"/>
                  <a:gd name="T4" fmla="*/ 119 w 188"/>
                  <a:gd name="T5" fmla="*/ 2 h 57"/>
                  <a:gd name="T6" fmla="*/ 132 w 188"/>
                  <a:gd name="T7" fmla="*/ 1 h 57"/>
                  <a:gd name="T8" fmla="*/ 145 w 188"/>
                  <a:gd name="T9" fmla="*/ 0 h 57"/>
                  <a:gd name="T10" fmla="*/ 155 w 188"/>
                  <a:gd name="T11" fmla="*/ 0 h 57"/>
                  <a:gd name="T12" fmla="*/ 166 w 188"/>
                  <a:gd name="T13" fmla="*/ 0 h 57"/>
                  <a:gd name="T14" fmla="*/ 175 w 188"/>
                  <a:gd name="T15" fmla="*/ 2 h 57"/>
                  <a:gd name="T16" fmla="*/ 181 w 188"/>
                  <a:gd name="T17" fmla="*/ 3 h 57"/>
                  <a:gd name="T18" fmla="*/ 184 w 188"/>
                  <a:gd name="T19" fmla="*/ 6 h 57"/>
                  <a:gd name="T20" fmla="*/ 187 w 188"/>
                  <a:gd name="T21" fmla="*/ 8 h 57"/>
                  <a:gd name="T22" fmla="*/ 185 w 188"/>
                  <a:gd name="T23" fmla="*/ 12 h 57"/>
                  <a:gd name="T24" fmla="*/ 184 w 188"/>
                  <a:gd name="T25" fmla="*/ 14 h 57"/>
                  <a:gd name="T26" fmla="*/ 183 w 188"/>
                  <a:gd name="T27" fmla="*/ 17 h 57"/>
                  <a:gd name="T28" fmla="*/ 179 w 188"/>
                  <a:gd name="T29" fmla="*/ 19 h 57"/>
                  <a:gd name="T30" fmla="*/ 175 w 188"/>
                  <a:gd name="T31" fmla="*/ 21 h 57"/>
                  <a:gd name="T32" fmla="*/ 169 w 188"/>
                  <a:gd name="T33" fmla="*/ 23 h 57"/>
                  <a:gd name="T34" fmla="*/ 164 w 188"/>
                  <a:gd name="T35" fmla="*/ 26 h 57"/>
                  <a:gd name="T36" fmla="*/ 157 w 188"/>
                  <a:gd name="T37" fmla="*/ 30 h 57"/>
                  <a:gd name="T38" fmla="*/ 147 w 188"/>
                  <a:gd name="T39" fmla="*/ 33 h 57"/>
                  <a:gd name="T40" fmla="*/ 133 w 188"/>
                  <a:gd name="T41" fmla="*/ 38 h 57"/>
                  <a:gd name="T42" fmla="*/ 117 w 188"/>
                  <a:gd name="T43" fmla="*/ 44 h 57"/>
                  <a:gd name="T44" fmla="*/ 103 w 188"/>
                  <a:gd name="T45" fmla="*/ 47 h 57"/>
                  <a:gd name="T46" fmla="*/ 86 w 188"/>
                  <a:gd name="T47" fmla="*/ 51 h 57"/>
                  <a:gd name="T48" fmla="*/ 74 w 188"/>
                  <a:gd name="T49" fmla="*/ 53 h 57"/>
                  <a:gd name="T50" fmla="*/ 60 w 188"/>
                  <a:gd name="T51" fmla="*/ 55 h 57"/>
                  <a:gd name="T52" fmla="*/ 48 w 188"/>
                  <a:gd name="T53" fmla="*/ 56 h 57"/>
                  <a:gd name="T54" fmla="*/ 36 w 188"/>
                  <a:gd name="T55" fmla="*/ 56 h 57"/>
                  <a:gd name="T56" fmla="*/ 26 w 188"/>
                  <a:gd name="T57" fmla="*/ 56 h 57"/>
                  <a:gd name="T58" fmla="*/ 18 w 188"/>
                  <a:gd name="T59" fmla="*/ 56 h 57"/>
                  <a:gd name="T60" fmla="*/ 13 w 188"/>
                  <a:gd name="T61" fmla="*/ 54 h 57"/>
                  <a:gd name="T62" fmla="*/ 7 w 188"/>
                  <a:gd name="T63" fmla="*/ 53 h 57"/>
                  <a:gd name="T64" fmla="*/ 2 w 188"/>
                  <a:gd name="T65" fmla="*/ 51 h 57"/>
                  <a:gd name="T66" fmla="*/ 1 w 188"/>
                  <a:gd name="T67" fmla="*/ 49 h 57"/>
                  <a:gd name="T68" fmla="*/ 0 w 188"/>
                  <a:gd name="T69" fmla="*/ 46 h 57"/>
                  <a:gd name="T70" fmla="*/ 0 w 188"/>
                  <a:gd name="T71" fmla="*/ 44 h 57"/>
                  <a:gd name="T72" fmla="*/ 2 w 188"/>
                  <a:gd name="T73" fmla="*/ 41 h 57"/>
                  <a:gd name="T74" fmla="*/ 5 w 188"/>
                  <a:gd name="T75" fmla="*/ 38 h 57"/>
                  <a:gd name="T76" fmla="*/ 9 w 188"/>
                  <a:gd name="T77" fmla="*/ 37 h 57"/>
                  <a:gd name="T78" fmla="*/ 13 w 188"/>
                  <a:gd name="T79" fmla="*/ 33 h 57"/>
                  <a:gd name="T80" fmla="*/ 18 w 188"/>
                  <a:gd name="T81" fmla="*/ 30 h 57"/>
                  <a:gd name="T82" fmla="*/ 24 w 188"/>
                  <a:gd name="T83" fmla="*/ 26 h 57"/>
                  <a:gd name="T84" fmla="*/ 33 w 188"/>
                  <a:gd name="T85" fmla="*/ 23 h 57"/>
                  <a:gd name="T86" fmla="*/ 45 w 188"/>
                  <a:gd name="T87" fmla="*/ 18 h 57"/>
                  <a:gd name="T88" fmla="*/ 57 w 188"/>
                  <a:gd name="T89" fmla="*/ 15 h 57"/>
                  <a:gd name="T90" fmla="*/ 67 w 188"/>
                  <a:gd name="T91" fmla="*/ 12 h 57"/>
                  <a:gd name="T92" fmla="*/ 76 w 188"/>
                  <a:gd name="T93" fmla="*/ 10 h 57"/>
                  <a:gd name="T94" fmla="*/ 86 w 188"/>
                  <a:gd name="T95" fmla="*/ 7 h 5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88"/>
                  <a:gd name="T145" fmla="*/ 0 h 57"/>
                  <a:gd name="T146" fmla="*/ 188 w 188"/>
                  <a:gd name="T147" fmla="*/ 57 h 5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88" h="57">
                    <a:moveTo>
                      <a:pt x="86" y="7"/>
                    </a:moveTo>
                    <a:lnTo>
                      <a:pt x="102" y="4"/>
                    </a:lnTo>
                    <a:lnTo>
                      <a:pt x="119" y="2"/>
                    </a:lnTo>
                    <a:lnTo>
                      <a:pt x="132" y="1"/>
                    </a:lnTo>
                    <a:lnTo>
                      <a:pt x="145" y="0"/>
                    </a:lnTo>
                    <a:lnTo>
                      <a:pt x="155" y="0"/>
                    </a:lnTo>
                    <a:lnTo>
                      <a:pt x="166" y="0"/>
                    </a:lnTo>
                    <a:lnTo>
                      <a:pt x="175" y="2"/>
                    </a:lnTo>
                    <a:lnTo>
                      <a:pt x="181" y="3"/>
                    </a:lnTo>
                    <a:lnTo>
                      <a:pt x="184" y="6"/>
                    </a:lnTo>
                    <a:lnTo>
                      <a:pt x="187" y="8"/>
                    </a:lnTo>
                    <a:lnTo>
                      <a:pt x="185" y="12"/>
                    </a:lnTo>
                    <a:lnTo>
                      <a:pt x="184" y="14"/>
                    </a:lnTo>
                    <a:lnTo>
                      <a:pt x="183" y="17"/>
                    </a:lnTo>
                    <a:lnTo>
                      <a:pt x="179" y="19"/>
                    </a:lnTo>
                    <a:lnTo>
                      <a:pt x="175" y="21"/>
                    </a:lnTo>
                    <a:lnTo>
                      <a:pt x="169" y="23"/>
                    </a:lnTo>
                    <a:lnTo>
                      <a:pt x="164" y="26"/>
                    </a:lnTo>
                    <a:lnTo>
                      <a:pt x="157" y="30"/>
                    </a:lnTo>
                    <a:lnTo>
                      <a:pt x="147" y="33"/>
                    </a:lnTo>
                    <a:lnTo>
                      <a:pt x="133" y="38"/>
                    </a:lnTo>
                    <a:lnTo>
                      <a:pt x="117" y="44"/>
                    </a:lnTo>
                    <a:lnTo>
                      <a:pt x="103" y="47"/>
                    </a:lnTo>
                    <a:lnTo>
                      <a:pt x="86" y="51"/>
                    </a:lnTo>
                    <a:lnTo>
                      <a:pt x="74" y="53"/>
                    </a:lnTo>
                    <a:lnTo>
                      <a:pt x="60" y="55"/>
                    </a:lnTo>
                    <a:lnTo>
                      <a:pt x="48" y="56"/>
                    </a:lnTo>
                    <a:lnTo>
                      <a:pt x="36" y="56"/>
                    </a:lnTo>
                    <a:lnTo>
                      <a:pt x="26" y="56"/>
                    </a:lnTo>
                    <a:lnTo>
                      <a:pt x="18" y="56"/>
                    </a:lnTo>
                    <a:lnTo>
                      <a:pt x="13" y="54"/>
                    </a:lnTo>
                    <a:lnTo>
                      <a:pt x="7" y="53"/>
                    </a:lnTo>
                    <a:lnTo>
                      <a:pt x="2" y="51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2" y="41"/>
                    </a:lnTo>
                    <a:lnTo>
                      <a:pt x="5" y="38"/>
                    </a:lnTo>
                    <a:lnTo>
                      <a:pt x="9" y="37"/>
                    </a:lnTo>
                    <a:lnTo>
                      <a:pt x="13" y="33"/>
                    </a:lnTo>
                    <a:lnTo>
                      <a:pt x="18" y="30"/>
                    </a:lnTo>
                    <a:lnTo>
                      <a:pt x="24" y="26"/>
                    </a:lnTo>
                    <a:lnTo>
                      <a:pt x="33" y="23"/>
                    </a:lnTo>
                    <a:lnTo>
                      <a:pt x="45" y="18"/>
                    </a:lnTo>
                    <a:lnTo>
                      <a:pt x="57" y="15"/>
                    </a:lnTo>
                    <a:lnTo>
                      <a:pt x="67" y="12"/>
                    </a:lnTo>
                    <a:lnTo>
                      <a:pt x="76" y="10"/>
                    </a:lnTo>
                    <a:lnTo>
                      <a:pt x="86" y="7"/>
                    </a:lnTo>
                  </a:path>
                </a:pathLst>
              </a:custGeom>
              <a:solidFill>
                <a:srgbClr val="FE9B03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5752" name="Group 48"/>
            <p:cNvGrpSpPr>
              <a:grpSpLocks/>
            </p:cNvGrpSpPr>
            <p:nvPr/>
          </p:nvGrpSpPr>
          <p:grpSpPr bwMode="auto">
            <a:xfrm>
              <a:off x="4486" y="2871"/>
              <a:ext cx="221" cy="86"/>
              <a:chOff x="4486" y="2871"/>
              <a:chExt cx="221" cy="86"/>
            </a:xfrm>
          </p:grpSpPr>
          <p:sp>
            <p:nvSpPr>
              <p:cNvPr id="30772" name="Freeform 49"/>
              <p:cNvSpPr>
                <a:spLocks/>
              </p:cNvSpPr>
              <p:nvPr/>
            </p:nvSpPr>
            <p:spPr bwMode="auto">
              <a:xfrm>
                <a:off x="4486" y="2871"/>
                <a:ext cx="221" cy="15"/>
              </a:xfrm>
              <a:custGeom>
                <a:avLst/>
                <a:gdLst>
                  <a:gd name="T0" fmla="*/ 0 w 221"/>
                  <a:gd name="T1" fmla="*/ 0 h 15"/>
                  <a:gd name="T2" fmla="*/ 0 w 221"/>
                  <a:gd name="T3" fmla="*/ 14 h 15"/>
                  <a:gd name="T4" fmla="*/ 217 w 221"/>
                  <a:gd name="T5" fmla="*/ 9 h 15"/>
                  <a:gd name="T6" fmla="*/ 220 w 221"/>
                  <a:gd name="T7" fmla="*/ 0 h 15"/>
                  <a:gd name="T8" fmla="*/ 0 w 221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15"/>
                  <a:gd name="T17" fmla="*/ 221 w 22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15">
                    <a:moveTo>
                      <a:pt x="0" y="0"/>
                    </a:moveTo>
                    <a:lnTo>
                      <a:pt x="0" y="14"/>
                    </a:lnTo>
                    <a:lnTo>
                      <a:pt x="217" y="9"/>
                    </a:lnTo>
                    <a:lnTo>
                      <a:pt x="22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A0A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73" name="Freeform 50"/>
              <p:cNvSpPr>
                <a:spLocks/>
              </p:cNvSpPr>
              <p:nvPr/>
            </p:nvSpPr>
            <p:spPr bwMode="auto">
              <a:xfrm>
                <a:off x="4490" y="2885"/>
                <a:ext cx="9" cy="73"/>
              </a:xfrm>
              <a:custGeom>
                <a:avLst/>
                <a:gdLst>
                  <a:gd name="T0" fmla="*/ 0 w 10"/>
                  <a:gd name="T1" fmla="*/ 1 h 73"/>
                  <a:gd name="T2" fmla="*/ 0 w 10"/>
                  <a:gd name="T3" fmla="*/ 1 h 73"/>
                  <a:gd name="T4" fmla="*/ 1 w 10"/>
                  <a:gd name="T5" fmla="*/ 1 h 73"/>
                  <a:gd name="T6" fmla="*/ 2 w 10"/>
                  <a:gd name="T7" fmla="*/ 0 h 73"/>
                  <a:gd name="T8" fmla="*/ 2 w 10"/>
                  <a:gd name="T9" fmla="*/ 0 h 73"/>
                  <a:gd name="T10" fmla="*/ 3 w 10"/>
                  <a:gd name="T11" fmla="*/ 0 h 73"/>
                  <a:gd name="T12" fmla="*/ 4 w 10"/>
                  <a:gd name="T13" fmla="*/ 0 h 73"/>
                  <a:gd name="T14" fmla="*/ 5 w 10"/>
                  <a:gd name="T15" fmla="*/ 0 h 73"/>
                  <a:gd name="T16" fmla="*/ 5 w 10"/>
                  <a:gd name="T17" fmla="*/ 0 h 73"/>
                  <a:gd name="T18" fmla="*/ 6 w 10"/>
                  <a:gd name="T19" fmla="*/ 0 h 73"/>
                  <a:gd name="T20" fmla="*/ 7 w 10"/>
                  <a:gd name="T21" fmla="*/ 0 h 73"/>
                  <a:gd name="T22" fmla="*/ 7 w 10"/>
                  <a:gd name="T23" fmla="*/ 0 h 73"/>
                  <a:gd name="T24" fmla="*/ 8 w 10"/>
                  <a:gd name="T25" fmla="*/ 0 h 73"/>
                  <a:gd name="T26" fmla="*/ 8 w 10"/>
                  <a:gd name="T27" fmla="*/ 1 h 73"/>
                  <a:gd name="T28" fmla="*/ 9 w 10"/>
                  <a:gd name="T29" fmla="*/ 1 h 73"/>
                  <a:gd name="T30" fmla="*/ 9 w 10"/>
                  <a:gd name="T31" fmla="*/ 72 h 73"/>
                  <a:gd name="T32" fmla="*/ 7 w 10"/>
                  <a:gd name="T33" fmla="*/ 65 h 73"/>
                  <a:gd name="T34" fmla="*/ 4 w 10"/>
                  <a:gd name="T35" fmla="*/ 55 h 73"/>
                  <a:gd name="T36" fmla="*/ 2 w 10"/>
                  <a:gd name="T37" fmla="*/ 47 h 73"/>
                  <a:gd name="T38" fmla="*/ 0 w 10"/>
                  <a:gd name="T39" fmla="*/ 36 h 73"/>
                  <a:gd name="T40" fmla="*/ 0 w 10"/>
                  <a:gd name="T41" fmla="*/ 1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73"/>
                  <a:gd name="T65" fmla="*/ 10 w 10"/>
                  <a:gd name="T66" fmla="*/ 73 h 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73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72"/>
                    </a:lnTo>
                    <a:lnTo>
                      <a:pt x="7" y="65"/>
                    </a:lnTo>
                    <a:lnTo>
                      <a:pt x="4" y="55"/>
                    </a:lnTo>
                    <a:lnTo>
                      <a:pt x="2" y="47"/>
                    </a:lnTo>
                    <a:lnTo>
                      <a:pt x="0" y="36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606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5753" name="Group 51"/>
            <p:cNvGrpSpPr>
              <a:grpSpLocks/>
            </p:cNvGrpSpPr>
            <p:nvPr/>
          </p:nvGrpSpPr>
          <p:grpSpPr bwMode="auto">
            <a:xfrm>
              <a:off x="4486" y="3119"/>
              <a:ext cx="221" cy="75"/>
              <a:chOff x="4486" y="3119"/>
              <a:chExt cx="221" cy="75"/>
            </a:xfrm>
          </p:grpSpPr>
          <p:sp>
            <p:nvSpPr>
              <p:cNvPr id="30770" name="Freeform 52"/>
              <p:cNvSpPr>
                <a:spLocks/>
              </p:cNvSpPr>
              <p:nvPr/>
            </p:nvSpPr>
            <p:spPr bwMode="auto">
              <a:xfrm>
                <a:off x="4486" y="3176"/>
                <a:ext cx="221" cy="18"/>
              </a:xfrm>
              <a:custGeom>
                <a:avLst/>
                <a:gdLst>
                  <a:gd name="T0" fmla="*/ 3 w 221"/>
                  <a:gd name="T1" fmla="*/ 0 h 18"/>
                  <a:gd name="T2" fmla="*/ 3 w 221"/>
                  <a:gd name="T3" fmla="*/ 6 h 18"/>
                  <a:gd name="T4" fmla="*/ 2 w 221"/>
                  <a:gd name="T5" fmla="*/ 12 h 18"/>
                  <a:gd name="T6" fmla="*/ 0 w 221"/>
                  <a:gd name="T7" fmla="*/ 17 h 18"/>
                  <a:gd name="T8" fmla="*/ 220 w 221"/>
                  <a:gd name="T9" fmla="*/ 17 h 18"/>
                  <a:gd name="T10" fmla="*/ 217 w 221"/>
                  <a:gd name="T11" fmla="*/ 8 h 18"/>
                  <a:gd name="T12" fmla="*/ 3 w 221"/>
                  <a:gd name="T13" fmla="*/ 0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1"/>
                  <a:gd name="T22" fmla="*/ 0 h 18"/>
                  <a:gd name="T23" fmla="*/ 221 w 221"/>
                  <a:gd name="T24" fmla="*/ 18 h 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1" h="18">
                    <a:moveTo>
                      <a:pt x="3" y="0"/>
                    </a:moveTo>
                    <a:lnTo>
                      <a:pt x="3" y="6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220" y="17"/>
                    </a:lnTo>
                    <a:lnTo>
                      <a:pt x="217" y="8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00A0A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71" name="Freeform 53"/>
              <p:cNvSpPr>
                <a:spLocks/>
              </p:cNvSpPr>
              <p:nvPr/>
            </p:nvSpPr>
            <p:spPr bwMode="auto">
              <a:xfrm>
                <a:off x="4490" y="3119"/>
                <a:ext cx="9" cy="59"/>
              </a:xfrm>
              <a:custGeom>
                <a:avLst/>
                <a:gdLst>
                  <a:gd name="T0" fmla="*/ 0 w 10"/>
                  <a:gd name="T1" fmla="*/ 54 h 59"/>
                  <a:gd name="T2" fmla="*/ 0 w 10"/>
                  <a:gd name="T3" fmla="*/ 56 h 59"/>
                  <a:gd name="T4" fmla="*/ 1 w 10"/>
                  <a:gd name="T5" fmla="*/ 56 h 59"/>
                  <a:gd name="T6" fmla="*/ 1 w 10"/>
                  <a:gd name="T7" fmla="*/ 56 h 59"/>
                  <a:gd name="T8" fmla="*/ 2 w 10"/>
                  <a:gd name="T9" fmla="*/ 56 h 59"/>
                  <a:gd name="T10" fmla="*/ 2 w 10"/>
                  <a:gd name="T11" fmla="*/ 57 h 59"/>
                  <a:gd name="T12" fmla="*/ 2 w 10"/>
                  <a:gd name="T13" fmla="*/ 57 h 59"/>
                  <a:gd name="T14" fmla="*/ 3 w 10"/>
                  <a:gd name="T15" fmla="*/ 57 h 59"/>
                  <a:gd name="T16" fmla="*/ 3 w 10"/>
                  <a:gd name="T17" fmla="*/ 58 h 59"/>
                  <a:gd name="T18" fmla="*/ 4 w 10"/>
                  <a:gd name="T19" fmla="*/ 58 h 59"/>
                  <a:gd name="T20" fmla="*/ 5 w 10"/>
                  <a:gd name="T21" fmla="*/ 58 h 59"/>
                  <a:gd name="T22" fmla="*/ 5 w 10"/>
                  <a:gd name="T23" fmla="*/ 58 h 59"/>
                  <a:gd name="T24" fmla="*/ 6 w 10"/>
                  <a:gd name="T25" fmla="*/ 58 h 59"/>
                  <a:gd name="T26" fmla="*/ 6 w 10"/>
                  <a:gd name="T27" fmla="*/ 57 h 59"/>
                  <a:gd name="T28" fmla="*/ 7 w 10"/>
                  <a:gd name="T29" fmla="*/ 57 h 59"/>
                  <a:gd name="T30" fmla="*/ 7 w 10"/>
                  <a:gd name="T31" fmla="*/ 57 h 59"/>
                  <a:gd name="T32" fmla="*/ 8 w 10"/>
                  <a:gd name="T33" fmla="*/ 56 h 59"/>
                  <a:gd name="T34" fmla="*/ 9 w 10"/>
                  <a:gd name="T35" fmla="*/ 56 h 59"/>
                  <a:gd name="T36" fmla="*/ 9 w 10"/>
                  <a:gd name="T37" fmla="*/ 54 h 59"/>
                  <a:gd name="T38" fmla="*/ 9 w 10"/>
                  <a:gd name="T39" fmla="*/ 0 h 59"/>
                  <a:gd name="T40" fmla="*/ 7 w 10"/>
                  <a:gd name="T41" fmla="*/ 5 h 59"/>
                  <a:gd name="T42" fmla="*/ 6 w 10"/>
                  <a:gd name="T43" fmla="*/ 10 h 59"/>
                  <a:gd name="T44" fmla="*/ 5 w 10"/>
                  <a:gd name="T45" fmla="*/ 13 h 59"/>
                  <a:gd name="T46" fmla="*/ 4 w 10"/>
                  <a:gd name="T47" fmla="*/ 17 h 59"/>
                  <a:gd name="T48" fmla="*/ 3 w 10"/>
                  <a:gd name="T49" fmla="*/ 22 h 59"/>
                  <a:gd name="T50" fmla="*/ 2 w 10"/>
                  <a:gd name="T51" fmla="*/ 26 h 59"/>
                  <a:gd name="T52" fmla="*/ 2 w 10"/>
                  <a:gd name="T53" fmla="*/ 30 h 59"/>
                  <a:gd name="T54" fmla="*/ 1 w 10"/>
                  <a:gd name="T55" fmla="*/ 36 h 59"/>
                  <a:gd name="T56" fmla="*/ 0 w 10"/>
                  <a:gd name="T57" fmla="*/ 41 h 59"/>
                  <a:gd name="T58" fmla="*/ 0 w 10"/>
                  <a:gd name="T59" fmla="*/ 54 h 5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0"/>
                  <a:gd name="T91" fmla="*/ 0 h 59"/>
                  <a:gd name="T92" fmla="*/ 10 w 10"/>
                  <a:gd name="T93" fmla="*/ 59 h 59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0" h="59">
                    <a:moveTo>
                      <a:pt x="0" y="54"/>
                    </a:moveTo>
                    <a:lnTo>
                      <a:pt x="0" y="56"/>
                    </a:lnTo>
                    <a:lnTo>
                      <a:pt x="1" y="56"/>
                    </a:lnTo>
                    <a:lnTo>
                      <a:pt x="2" y="56"/>
                    </a:lnTo>
                    <a:lnTo>
                      <a:pt x="2" y="57"/>
                    </a:lnTo>
                    <a:lnTo>
                      <a:pt x="3" y="57"/>
                    </a:lnTo>
                    <a:lnTo>
                      <a:pt x="3" y="58"/>
                    </a:lnTo>
                    <a:lnTo>
                      <a:pt x="4" y="58"/>
                    </a:lnTo>
                    <a:lnTo>
                      <a:pt x="5" y="58"/>
                    </a:lnTo>
                    <a:lnTo>
                      <a:pt x="6" y="58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8" y="56"/>
                    </a:lnTo>
                    <a:lnTo>
                      <a:pt x="9" y="56"/>
                    </a:lnTo>
                    <a:lnTo>
                      <a:pt x="9" y="54"/>
                    </a:lnTo>
                    <a:lnTo>
                      <a:pt x="9" y="0"/>
                    </a:lnTo>
                    <a:lnTo>
                      <a:pt x="7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4" y="17"/>
                    </a:lnTo>
                    <a:lnTo>
                      <a:pt x="3" y="22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1" y="36"/>
                    </a:lnTo>
                    <a:lnTo>
                      <a:pt x="0" y="41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606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0763" name="Freeform 54"/>
            <p:cNvSpPr>
              <a:spLocks/>
            </p:cNvSpPr>
            <p:nvPr/>
          </p:nvSpPr>
          <p:spPr bwMode="auto">
            <a:xfrm>
              <a:off x="4486" y="3197"/>
              <a:ext cx="229" cy="30"/>
            </a:xfrm>
            <a:custGeom>
              <a:avLst/>
              <a:gdLst>
                <a:gd name="T0" fmla="*/ 0 w 229"/>
                <a:gd name="T1" fmla="*/ 2 h 30"/>
                <a:gd name="T2" fmla="*/ 0 w 229"/>
                <a:gd name="T3" fmla="*/ 4 h 30"/>
                <a:gd name="T4" fmla="*/ 0 w 229"/>
                <a:gd name="T5" fmla="*/ 6 h 30"/>
                <a:gd name="T6" fmla="*/ 2 w 229"/>
                <a:gd name="T7" fmla="*/ 7 h 30"/>
                <a:gd name="T8" fmla="*/ 5 w 229"/>
                <a:gd name="T9" fmla="*/ 11 h 30"/>
                <a:gd name="T10" fmla="*/ 7 w 229"/>
                <a:gd name="T11" fmla="*/ 12 h 30"/>
                <a:gd name="T12" fmla="*/ 14 w 229"/>
                <a:gd name="T13" fmla="*/ 16 h 30"/>
                <a:gd name="T14" fmla="*/ 20 w 229"/>
                <a:gd name="T15" fmla="*/ 18 h 30"/>
                <a:gd name="T16" fmla="*/ 27 w 229"/>
                <a:gd name="T17" fmla="*/ 20 h 30"/>
                <a:gd name="T18" fmla="*/ 37 w 229"/>
                <a:gd name="T19" fmla="*/ 23 h 30"/>
                <a:gd name="T20" fmla="*/ 47 w 229"/>
                <a:gd name="T21" fmla="*/ 24 h 30"/>
                <a:gd name="T22" fmla="*/ 56 w 229"/>
                <a:gd name="T23" fmla="*/ 26 h 30"/>
                <a:gd name="T24" fmla="*/ 65 w 229"/>
                <a:gd name="T25" fmla="*/ 27 h 30"/>
                <a:gd name="T26" fmla="*/ 77 w 229"/>
                <a:gd name="T27" fmla="*/ 28 h 30"/>
                <a:gd name="T28" fmla="*/ 89 w 229"/>
                <a:gd name="T29" fmla="*/ 28 h 30"/>
                <a:gd name="T30" fmla="*/ 98 w 229"/>
                <a:gd name="T31" fmla="*/ 29 h 30"/>
                <a:gd name="T32" fmla="*/ 114 w 229"/>
                <a:gd name="T33" fmla="*/ 29 h 30"/>
                <a:gd name="T34" fmla="*/ 129 w 229"/>
                <a:gd name="T35" fmla="*/ 29 h 30"/>
                <a:gd name="T36" fmla="*/ 141 w 229"/>
                <a:gd name="T37" fmla="*/ 28 h 30"/>
                <a:gd name="T38" fmla="*/ 149 w 229"/>
                <a:gd name="T39" fmla="*/ 28 h 30"/>
                <a:gd name="T40" fmla="*/ 156 w 229"/>
                <a:gd name="T41" fmla="*/ 27 h 30"/>
                <a:gd name="T42" fmla="*/ 164 w 229"/>
                <a:gd name="T43" fmla="*/ 27 h 30"/>
                <a:gd name="T44" fmla="*/ 170 w 229"/>
                <a:gd name="T45" fmla="*/ 26 h 30"/>
                <a:gd name="T46" fmla="*/ 177 w 229"/>
                <a:gd name="T47" fmla="*/ 25 h 30"/>
                <a:gd name="T48" fmla="*/ 182 w 229"/>
                <a:gd name="T49" fmla="*/ 24 h 30"/>
                <a:gd name="T50" fmla="*/ 189 w 229"/>
                <a:gd name="T51" fmla="*/ 23 h 30"/>
                <a:gd name="T52" fmla="*/ 195 w 229"/>
                <a:gd name="T53" fmla="*/ 21 h 30"/>
                <a:gd name="T54" fmla="*/ 201 w 229"/>
                <a:gd name="T55" fmla="*/ 20 h 30"/>
                <a:gd name="T56" fmla="*/ 207 w 229"/>
                <a:gd name="T57" fmla="*/ 18 h 30"/>
                <a:gd name="T58" fmla="*/ 212 w 229"/>
                <a:gd name="T59" fmla="*/ 17 h 30"/>
                <a:gd name="T60" fmla="*/ 217 w 229"/>
                <a:gd name="T61" fmla="*/ 15 h 30"/>
                <a:gd name="T62" fmla="*/ 220 w 229"/>
                <a:gd name="T63" fmla="*/ 12 h 30"/>
                <a:gd name="T64" fmla="*/ 222 w 229"/>
                <a:gd name="T65" fmla="*/ 11 h 30"/>
                <a:gd name="T66" fmla="*/ 225 w 229"/>
                <a:gd name="T67" fmla="*/ 10 h 30"/>
                <a:gd name="T68" fmla="*/ 227 w 229"/>
                <a:gd name="T69" fmla="*/ 8 h 30"/>
                <a:gd name="T70" fmla="*/ 227 w 229"/>
                <a:gd name="T71" fmla="*/ 6 h 30"/>
                <a:gd name="T72" fmla="*/ 228 w 229"/>
                <a:gd name="T73" fmla="*/ 5 h 30"/>
                <a:gd name="T74" fmla="*/ 228 w 229"/>
                <a:gd name="T75" fmla="*/ 3 h 3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9"/>
                <a:gd name="T115" fmla="*/ 0 h 30"/>
                <a:gd name="T116" fmla="*/ 229 w 229"/>
                <a:gd name="T117" fmla="*/ 30 h 3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9" h="30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8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10" y="14"/>
                  </a:lnTo>
                  <a:lnTo>
                    <a:pt x="14" y="16"/>
                  </a:lnTo>
                  <a:lnTo>
                    <a:pt x="17" y="17"/>
                  </a:lnTo>
                  <a:lnTo>
                    <a:pt x="20" y="18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32" y="21"/>
                  </a:lnTo>
                  <a:lnTo>
                    <a:pt x="37" y="23"/>
                  </a:lnTo>
                  <a:lnTo>
                    <a:pt x="42" y="24"/>
                  </a:lnTo>
                  <a:lnTo>
                    <a:pt x="47" y="24"/>
                  </a:lnTo>
                  <a:lnTo>
                    <a:pt x="50" y="25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5" y="27"/>
                  </a:lnTo>
                  <a:lnTo>
                    <a:pt x="71" y="27"/>
                  </a:lnTo>
                  <a:lnTo>
                    <a:pt x="77" y="28"/>
                  </a:lnTo>
                  <a:lnTo>
                    <a:pt x="81" y="28"/>
                  </a:lnTo>
                  <a:lnTo>
                    <a:pt x="89" y="28"/>
                  </a:lnTo>
                  <a:lnTo>
                    <a:pt x="93" y="29"/>
                  </a:lnTo>
                  <a:lnTo>
                    <a:pt x="98" y="29"/>
                  </a:lnTo>
                  <a:lnTo>
                    <a:pt x="107" y="29"/>
                  </a:lnTo>
                  <a:lnTo>
                    <a:pt x="114" y="29"/>
                  </a:lnTo>
                  <a:lnTo>
                    <a:pt x="121" y="29"/>
                  </a:lnTo>
                  <a:lnTo>
                    <a:pt x="129" y="29"/>
                  </a:lnTo>
                  <a:lnTo>
                    <a:pt x="135" y="29"/>
                  </a:lnTo>
                  <a:lnTo>
                    <a:pt x="141" y="28"/>
                  </a:lnTo>
                  <a:lnTo>
                    <a:pt x="144" y="28"/>
                  </a:lnTo>
                  <a:lnTo>
                    <a:pt x="149" y="28"/>
                  </a:lnTo>
                  <a:lnTo>
                    <a:pt x="152" y="28"/>
                  </a:lnTo>
                  <a:lnTo>
                    <a:pt x="156" y="27"/>
                  </a:lnTo>
                  <a:lnTo>
                    <a:pt x="161" y="27"/>
                  </a:lnTo>
                  <a:lnTo>
                    <a:pt x="164" y="27"/>
                  </a:lnTo>
                  <a:lnTo>
                    <a:pt x="167" y="26"/>
                  </a:lnTo>
                  <a:lnTo>
                    <a:pt x="170" y="26"/>
                  </a:lnTo>
                  <a:lnTo>
                    <a:pt x="174" y="26"/>
                  </a:lnTo>
                  <a:lnTo>
                    <a:pt x="177" y="25"/>
                  </a:lnTo>
                  <a:lnTo>
                    <a:pt x="179" y="25"/>
                  </a:lnTo>
                  <a:lnTo>
                    <a:pt x="182" y="24"/>
                  </a:lnTo>
                  <a:lnTo>
                    <a:pt x="186" y="24"/>
                  </a:lnTo>
                  <a:lnTo>
                    <a:pt x="189" y="23"/>
                  </a:lnTo>
                  <a:lnTo>
                    <a:pt x="192" y="23"/>
                  </a:lnTo>
                  <a:lnTo>
                    <a:pt x="195" y="21"/>
                  </a:lnTo>
                  <a:lnTo>
                    <a:pt x="198" y="20"/>
                  </a:lnTo>
                  <a:lnTo>
                    <a:pt x="201" y="20"/>
                  </a:lnTo>
                  <a:lnTo>
                    <a:pt x="205" y="19"/>
                  </a:lnTo>
                  <a:lnTo>
                    <a:pt x="207" y="18"/>
                  </a:lnTo>
                  <a:lnTo>
                    <a:pt x="210" y="18"/>
                  </a:lnTo>
                  <a:lnTo>
                    <a:pt x="212" y="17"/>
                  </a:lnTo>
                  <a:lnTo>
                    <a:pt x="215" y="16"/>
                  </a:lnTo>
                  <a:lnTo>
                    <a:pt x="217" y="15"/>
                  </a:lnTo>
                  <a:lnTo>
                    <a:pt x="219" y="14"/>
                  </a:lnTo>
                  <a:lnTo>
                    <a:pt x="220" y="12"/>
                  </a:lnTo>
                  <a:lnTo>
                    <a:pt x="221" y="12"/>
                  </a:lnTo>
                  <a:lnTo>
                    <a:pt x="222" y="11"/>
                  </a:lnTo>
                  <a:lnTo>
                    <a:pt x="224" y="11"/>
                  </a:lnTo>
                  <a:lnTo>
                    <a:pt x="225" y="10"/>
                  </a:lnTo>
                  <a:lnTo>
                    <a:pt x="225" y="8"/>
                  </a:lnTo>
                  <a:lnTo>
                    <a:pt x="227" y="8"/>
                  </a:lnTo>
                  <a:lnTo>
                    <a:pt x="227" y="7"/>
                  </a:lnTo>
                  <a:lnTo>
                    <a:pt x="227" y="6"/>
                  </a:lnTo>
                  <a:lnTo>
                    <a:pt x="228" y="6"/>
                  </a:lnTo>
                  <a:lnTo>
                    <a:pt x="228" y="5"/>
                  </a:lnTo>
                  <a:lnTo>
                    <a:pt x="228" y="4"/>
                  </a:lnTo>
                  <a:lnTo>
                    <a:pt x="228" y="3"/>
                  </a:lnTo>
                  <a:lnTo>
                    <a:pt x="227" y="2"/>
                  </a:lnTo>
                </a:path>
              </a:pathLst>
            </a:custGeom>
            <a:noFill/>
            <a:ln w="12700" cap="rnd">
              <a:solidFill>
                <a:srgbClr val="00B7A5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764" name="Freeform 55"/>
            <p:cNvSpPr>
              <a:spLocks/>
            </p:cNvSpPr>
            <p:nvPr/>
          </p:nvSpPr>
          <p:spPr bwMode="auto">
            <a:xfrm>
              <a:off x="4486" y="2873"/>
              <a:ext cx="229" cy="330"/>
            </a:xfrm>
            <a:custGeom>
              <a:avLst/>
              <a:gdLst>
                <a:gd name="T0" fmla="*/ 225 w 229"/>
                <a:gd name="T1" fmla="*/ 14 h 331"/>
                <a:gd name="T2" fmla="*/ 221 w 229"/>
                <a:gd name="T3" fmla="*/ 46 h 331"/>
                <a:gd name="T4" fmla="*/ 215 w 229"/>
                <a:gd name="T5" fmla="*/ 74 h 331"/>
                <a:gd name="T6" fmla="*/ 205 w 229"/>
                <a:gd name="T7" fmla="*/ 95 h 331"/>
                <a:gd name="T8" fmla="*/ 198 w 229"/>
                <a:gd name="T9" fmla="*/ 108 h 331"/>
                <a:gd name="T10" fmla="*/ 190 w 229"/>
                <a:gd name="T11" fmla="*/ 118 h 331"/>
                <a:gd name="T12" fmla="*/ 183 w 229"/>
                <a:gd name="T13" fmla="*/ 129 h 331"/>
                <a:gd name="T14" fmla="*/ 176 w 229"/>
                <a:gd name="T15" fmla="*/ 136 h 331"/>
                <a:gd name="T16" fmla="*/ 164 w 229"/>
                <a:gd name="T17" fmla="*/ 145 h 331"/>
                <a:gd name="T18" fmla="*/ 156 w 229"/>
                <a:gd name="T19" fmla="*/ 149 h 331"/>
                <a:gd name="T20" fmla="*/ 146 w 229"/>
                <a:gd name="T21" fmla="*/ 155 h 331"/>
                <a:gd name="T22" fmla="*/ 137 w 229"/>
                <a:gd name="T23" fmla="*/ 158 h 331"/>
                <a:gd name="T24" fmla="*/ 129 w 229"/>
                <a:gd name="T25" fmla="*/ 159 h 331"/>
                <a:gd name="T26" fmla="*/ 123 w 229"/>
                <a:gd name="T27" fmla="*/ 162 h 331"/>
                <a:gd name="T28" fmla="*/ 122 w 229"/>
                <a:gd name="T29" fmla="*/ 167 h 331"/>
                <a:gd name="T30" fmla="*/ 122 w 229"/>
                <a:gd name="T31" fmla="*/ 175 h 331"/>
                <a:gd name="T32" fmla="*/ 126 w 229"/>
                <a:gd name="T33" fmla="*/ 179 h 331"/>
                <a:gd name="T34" fmla="*/ 140 w 229"/>
                <a:gd name="T35" fmla="*/ 183 h 331"/>
                <a:gd name="T36" fmla="*/ 153 w 229"/>
                <a:gd name="T37" fmla="*/ 188 h 331"/>
                <a:gd name="T38" fmla="*/ 168 w 229"/>
                <a:gd name="T39" fmla="*/ 197 h 331"/>
                <a:gd name="T40" fmla="*/ 180 w 229"/>
                <a:gd name="T41" fmla="*/ 209 h 331"/>
                <a:gd name="T42" fmla="*/ 197 w 229"/>
                <a:gd name="T43" fmla="*/ 230 h 331"/>
                <a:gd name="T44" fmla="*/ 209 w 229"/>
                <a:gd name="T45" fmla="*/ 254 h 331"/>
                <a:gd name="T46" fmla="*/ 217 w 229"/>
                <a:gd name="T47" fmla="*/ 275 h 331"/>
                <a:gd name="T48" fmla="*/ 222 w 229"/>
                <a:gd name="T49" fmla="*/ 303 h 331"/>
                <a:gd name="T50" fmla="*/ 0 w 229"/>
                <a:gd name="T51" fmla="*/ 330 h 331"/>
                <a:gd name="T52" fmla="*/ 5 w 229"/>
                <a:gd name="T53" fmla="*/ 291 h 331"/>
                <a:gd name="T54" fmla="*/ 15 w 229"/>
                <a:gd name="T55" fmla="*/ 258 h 331"/>
                <a:gd name="T56" fmla="*/ 25 w 229"/>
                <a:gd name="T57" fmla="*/ 238 h 331"/>
                <a:gd name="T58" fmla="*/ 37 w 229"/>
                <a:gd name="T59" fmla="*/ 221 h 331"/>
                <a:gd name="T60" fmla="*/ 52 w 229"/>
                <a:gd name="T61" fmla="*/ 205 h 331"/>
                <a:gd name="T62" fmla="*/ 67 w 229"/>
                <a:gd name="T63" fmla="*/ 193 h 331"/>
                <a:gd name="T64" fmla="*/ 86 w 229"/>
                <a:gd name="T65" fmla="*/ 184 h 331"/>
                <a:gd name="T66" fmla="*/ 101 w 229"/>
                <a:gd name="T67" fmla="*/ 179 h 331"/>
                <a:gd name="T68" fmla="*/ 105 w 229"/>
                <a:gd name="T69" fmla="*/ 172 h 331"/>
                <a:gd name="T70" fmla="*/ 104 w 229"/>
                <a:gd name="T71" fmla="*/ 163 h 331"/>
                <a:gd name="T72" fmla="*/ 98 w 229"/>
                <a:gd name="T73" fmla="*/ 159 h 331"/>
                <a:gd name="T74" fmla="*/ 81 w 229"/>
                <a:gd name="T75" fmla="*/ 155 h 331"/>
                <a:gd name="T76" fmla="*/ 64 w 229"/>
                <a:gd name="T77" fmla="*/ 146 h 331"/>
                <a:gd name="T78" fmla="*/ 50 w 229"/>
                <a:gd name="T79" fmla="*/ 133 h 331"/>
                <a:gd name="T80" fmla="*/ 35 w 229"/>
                <a:gd name="T81" fmla="*/ 116 h 331"/>
                <a:gd name="T82" fmla="*/ 17 w 229"/>
                <a:gd name="T83" fmla="*/ 84 h 331"/>
                <a:gd name="T84" fmla="*/ 5 w 229"/>
                <a:gd name="T85" fmla="*/ 54 h 331"/>
                <a:gd name="T86" fmla="*/ 0 w 229"/>
                <a:gd name="T87" fmla="*/ 26 h 33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29"/>
                <a:gd name="T133" fmla="*/ 0 h 331"/>
                <a:gd name="T134" fmla="*/ 229 w 229"/>
                <a:gd name="T135" fmla="*/ 331 h 33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29" h="331">
                  <a:moveTo>
                    <a:pt x="0" y="0"/>
                  </a:moveTo>
                  <a:lnTo>
                    <a:pt x="228" y="0"/>
                  </a:lnTo>
                  <a:lnTo>
                    <a:pt x="225" y="14"/>
                  </a:lnTo>
                  <a:lnTo>
                    <a:pt x="224" y="25"/>
                  </a:lnTo>
                  <a:lnTo>
                    <a:pt x="222" y="35"/>
                  </a:lnTo>
                  <a:lnTo>
                    <a:pt x="221" y="46"/>
                  </a:lnTo>
                  <a:lnTo>
                    <a:pt x="219" y="56"/>
                  </a:lnTo>
                  <a:lnTo>
                    <a:pt x="217" y="66"/>
                  </a:lnTo>
                  <a:lnTo>
                    <a:pt x="215" y="74"/>
                  </a:lnTo>
                  <a:lnTo>
                    <a:pt x="212" y="82"/>
                  </a:lnTo>
                  <a:lnTo>
                    <a:pt x="209" y="88"/>
                  </a:lnTo>
                  <a:lnTo>
                    <a:pt x="205" y="95"/>
                  </a:lnTo>
                  <a:lnTo>
                    <a:pt x="204" y="100"/>
                  </a:lnTo>
                  <a:lnTo>
                    <a:pt x="201" y="103"/>
                  </a:lnTo>
                  <a:lnTo>
                    <a:pt x="198" y="108"/>
                  </a:lnTo>
                  <a:lnTo>
                    <a:pt x="195" y="112"/>
                  </a:lnTo>
                  <a:lnTo>
                    <a:pt x="192" y="116"/>
                  </a:lnTo>
                  <a:lnTo>
                    <a:pt x="190" y="118"/>
                  </a:lnTo>
                  <a:lnTo>
                    <a:pt x="188" y="122"/>
                  </a:lnTo>
                  <a:lnTo>
                    <a:pt x="186" y="125"/>
                  </a:lnTo>
                  <a:lnTo>
                    <a:pt x="183" y="129"/>
                  </a:lnTo>
                  <a:lnTo>
                    <a:pt x="180" y="130"/>
                  </a:lnTo>
                  <a:lnTo>
                    <a:pt x="178" y="134"/>
                  </a:lnTo>
                  <a:lnTo>
                    <a:pt x="176" y="136"/>
                  </a:lnTo>
                  <a:lnTo>
                    <a:pt x="171" y="139"/>
                  </a:lnTo>
                  <a:lnTo>
                    <a:pt x="168" y="142"/>
                  </a:lnTo>
                  <a:lnTo>
                    <a:pt x="164" y="145"/>
                  </a:lnTo>
                  <a:lnTo>
                    <a:pt x="162" y="146"/>
                  </a:lnTo>
                  <a:lnTo>
                    <a:pt x="159" y="149"/>
                  </a:lnTo>
                  <a:lnTo>
                    <a:pt x="156" y="149"/>
                  </a:lnTo>
                  <a:lnTo>
                    <a:pt x="153" y="151"/>
                  </a:lnTo>
                  <a:lnTo>
                    <a:pt x="150" y="153"/>
                  </a:lnTo>
                  <a:lnTo>
                    <a:pt x="146" y="155"/>
                  </a:lnTo>
                  <a:lnTo>
                    <a:pt x="143" y="155"/>
                  </a:lnTo>
                  <a:lnTo>
                    <a:pt x="140" y="157"/>
                  </a:lnTo>
                  <a:lnTo>
                    <a:pt x="137" y="158"/>
                  </a:lnTo>
                  <a:lnTo>
                    <a:pt x="134" y="158"/>
                  </a:lnTo>
                  <a:lnTo>
                    <a:pt x="132" y="159"/>
                  </a:lnTo>
                  <a:lnTo>
                    <a:pt x="129" y="159"/>
                  </a:lnTo>
                  <a:lnTo>
                    <a:pt x="126" y="160"/>
                  </a:lnTo>
                  <a:lnTo>
                    <a:pt x="125" y="162"/>
                  </a:lnTo>
                  <a:lnTo>
                    <a:pt x="123" y="162"/>
                  </a:lnTo>
                  <a:lnTo>
                    <a:pt x="122" y="163"/>
                  </a:lnTo>
                  <a:lnTo>
                    <a:pt x="122" y="166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2"/>
                  </a:lnTo>
                  <a:lnTo>
                    <a:pt x="122" y="175"/>
                  </a:lnTo>
                  <a:lnTo>
                    <a:pt x="123" y="176"/>
                  </a:lnTo>
                  <a:lnTo>
                    <a:pt x="125" y="178"/>
                  </a:lnTo>
                  <a:lnTo>
                    <a:pt x="126" y="179"/>
                  </a:lnTo>
                  <a:lnTo>
                    <a:pt x="131" y="180"/>
                  </a:lnTo>
                  <a:lnTo>
                    <a:pt x="135" y="181"/>
                  </a:lnTo>
                  <a:lnTo>
                    <a:pt x="140" y="183"/>
                  </a:lnTo>
                  <a:lnTo>
                    <a:pt x="144" y="184"/>
                  </a:lnTo>
                  <a:lnTo>
                    <a:pt x="149" y="187"/>
                  </a:lnTo>
                  <a:lnTo>
                    <a:pt x="153" y="188"/>
                  </a:lnTo>
                  <a:lnTo>
                    <a:pt x="159" y="191"/>
                  </a:lnTo>
                  <a:lnTo>
                    <a:pt x="163" y="195"/>
                  </a:lnTo>
                  <a:lnTo>
                    <a:pt x="168" y="197"/>
                  </a:lnTo>
                  <a:lnTo>
                    <a:pt x="174" y="201"/>
                  </a:lnTo>
                  <a:lnTo>
                    <a:pt x="178" y="205"/>
                  </a:lnTo>
                  <a:lnTo>
                    <a:pt x="180" y="209"/>
                  </a:lnTo>
                  <a:lnTo>
                    <a:pt x="186" y="215"/>
                  </a:lnTo>
                  <a:lnTo>
                    <a:pt x="192" y="221"/>
                  </a:lnTo>
                  <a:lnTo>
                    <a:pt x="197" y="230"/>
                  </a:lnTo>
                  <a:lnTo>
                    <a:pt x="201" y="239"/>
                  </a:lnTo>
                  <a:lnTo>
                    <a:pt x="207" y="248"/>
                  </a:lnTo>
                  <a:lnTo>
                    <a:pt x="209" y="254"/>
                  </a:lnTo>
                  <a:lnTo>
                    <a:pt x="212" y="261"/>
                  </a:lnTo>
                  <a:lnTo>
                    <a:pt x="215" y="267"/>
                  </a:lnTo>
                  <a:lnTo>
                    <a:pt x="217" y="275"/>
                  </a:lnTo>
                  <a:lnTo>
                    <a:pt x="217" y="283"/>
                  </a:lnTo>
                  <a:lnTo>
                    <a:pt x="221" y="292"/>
                  </a:lnTo>
                  <a:lnTo>
                    <a:pt x="222" y="303"/>
                  </a:lnTo>
                  <a:lnTo>
                    <a:pt x="225" y="317"/>
                  </a:lnTo>
                  <a:lnTo>
                    <a:pt x="228" y="330"/>
                  </a:lnTo>
                  <a:lnTo>
                    <a:pt x="0" y="330"/>
                  </a:lnTo>
                  <a:lnTo>
                    <a:pt x="2" y="316"/>
                  </a:lnTo>
                  <a:lnTo>
                    <a:pt x="3" y="305"/>
                  </a:lnTo>
                  <a:lnTo>
                    <a:pt x="5" y="291"/>
                  </a:lnTo>
                  <a:lnTo>
                    <a:pt x="8" y="278"/>
                  </a:lnTo>
                  <a:lnTo>
                    <a:pt x="13" y="266"/>
                  </a:lnTo>
                  <a:lnTo>
                    <a:pt x="15" y="258"/>
                  </a:lnTo>
                  <a:lnTo>
                    <a:pt x="20" y="251"/>
                  </a:lnTo>
                  <a:lnTo>
                    <a:pt x="22" y="245"/>
                  </a:lnTo>
                  <a:lnTo>
                    <a:pt x="25" y="238"/>
                  </a:lnTo>
                  <a:lnTo>
                    <a:pt x="30" y="232"/>
                  </a:lnTo>
                  <a:lnTo>
                    <a:pt x="33" y="228"/>
                  </a:lnTo>
                  <a:lnTo>
                    <a:pt x="37" y="221"/>
                  </a:lnTo>
                  <a:lnTo>
                    <a:pt x="42" y="215"/>
                  </a:lnTo>
                  <a:lnTo>
                    <a:pt x="47" y="209"/>
                  </a:lnTo>
                  <a:lnTo>
                    <a:pt x="52" y="205"/>
                  </a:lnTo>
                  <a:lnTo>
                    <a:pt x="56" y="201"/>
                  </a:lnTo>
                  <a:lnTo>
                    <a:pt x="62" y="197"/>
                  </a:lnTo>
                  <a:lnTo>
                    <a:pt x="67" y="193"/>
                  </a:lnTo>
                  <a:lnTo>
                    <a:pt x="74" y="190"/>
                  </a:lnTo>
                  <a:lnTo>
                    <a:pt x="79" y="187"/>
                  </a:lnTo>
                  <a:lnTo>
                    <a:pt x="86" y="184"/>
                  </a:lnTo>
                  <a:lnTo>
                    <a:pt x="92" y="182"/>
                  </a:lnTo>
                  <a:lnTo>
                    <a:pt x="96" y="181"/>
                  </a:lnTo>
                  <a:lnTo>
                    <a:pt x="101" y="179"/>
                  </a:lnTo>
                  <a:lnTo>
                    <a:pt x="102" y="178"/>
                  </a:lnTo>
                  <a:lnTo>
                    <a:pt x="104" y="175"/>
                  </a:lnTo>
                  <a:lnTo>
                    <a:pt x="105" y="172"/>
                  </a:lnTo>
                  <a:lnTo>
                    <a:pt x="105" y="170"/>
                  </a:lnTo>
                  <a:lnTo>
                    <a:pt x="105" y="166"/>
                  </a:lnTo>
                  <a:lnTo>
                    <a:pt x="104" y="163"/>
                  </a:lnTo>
                  <a:lnTo>
                    <a:pt x="104" y="162"/>
                  </a:lnTo>
                  <a:lnTo>
                    <a:pt x="101" y="160"/>
                  </a:lnTo>
                  <a:lnTo>
                    <a:pt x="98" y="159"/>
                  </a:lnTo>
                  <a:lnTo>
                    <a:pt x="93" y="158"/>
                  </a:lnTo>
                  <a:lnTo>
                    <a:pt x="87" y="157"/>
                  </a:lnTo>
                  <a:lnTo>
                    <a:pt x="81" y="155"/>
                  </a:lnTo>
                  <a:lnTo>
                    <a:pt x="78" y="153"/>
                  </a:lnTo>
                  <a:lnTo>
                    <a:pt x="69" y="149"/>
                  </a:lnTo>
                  <a:lnTo>
                    <a:pt x="64" y="146"/>
                  </a:lnTo>
                  <a:lnTo>
                    <a:pt x="59" y="142"/>
                  </a:lnTo>
                  <a:lnTo>
                    <a:pt x="54" y="138"/>
                  </a:lnTo>
                  <a:lnTo>
                    <a:pt x="50" y="133"/>
                  </a:lnTo>
                  <a:lnTo>
                    <a:pt x="44" y="129"/>
                  </a:lnTo>
                  <a:lnTo>
                    <a:pt x="41" y="125"/>
                  </a:lnTo>
                  <a:lnTo>
                    <a:pt x="35" y="116"/>
                  </a:lnTo>
                  <a:lnTo>
                    <a:pt x="29" y="109"/>
                  </a:lnTo>
                  <a:lnTo>
                    <a:pt x="23" y="99"/>
                  </a:lnTo>
                  <a:lnTo>
                    <a:pt x="17" y="84"/>
                  </a:lnTo>
                  <a:lnTo>
                    <a:pt x="13" y="75"/>
                  </a:lnTo>
                  <a:lnTo>
                    <a:pt x="8" y="63"/>
                  </a:lnTo>
                  <a:lnTo>
                    <a:pt x="5" y="54"/>
                  </a:lnTo>
                  <a:lnTo>
                    <a:pt x="3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353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115756" name="Group 56"/>
            <p:cNvGrpSpPr>
              <a:grpSpLocks/>
            </p:cNvGrpSpPr>
            <p:nvPr/>
          </p:nvGrpSpPr>
          <p:grpSpPr bwMode="auto">
            <a:xfrm>
              <a:off x="4486" y="2856"/>
              <a:ext cx="229" cy="19"/>
              <a:chOff x="4486" y="2856"/>
              <a:chExt cx="229" cy="19"/>
            </a:xfrm>
          </p:grpSpPr>
          <p:sp>
            <p:nvSpPr>
              <p:cNvPr id="30768" name="Oval 57"/>
              <p:cNvSpPr>
                <a:spLocks noChangeArrowheads="1"/>
              </p:cNvSpPr>
              <p:nvPr/>
            </p:nvSpPr>
            <p:spPr bwMode="auto">
              <a:xfrm>
                <a:off x="4490" y="2861"/>
                <a:ext cx="211" cy="15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353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69" name="Freeform 58"/>
              <p:cNvSpPr>
                <a:spLocks/>
              </p:cNvSpPr>
              <p:nvPr/>
            </p:nvSpPr>
            <p:spPr bwMode="auto">
              <a:xfrm>
                <a:off x="4486" y="2856"/>
                <a:ext cx="229" cy="18"/>
              </a:xfrm>
              <a:custGeom>
                <a:avLst/>
                <a:gdLst>
                  <a:gd name="T0" fmla="*/ 0 w 229"/>
                  <a:gd name="T1" fmla="*/ 15 h 17"/>
                  <a:gd name="T2" fmla="*/ 0 w 229"/>
                  <a:gd name="T3" fmla="*/ 13 h 17"/>
                  <a:gd name="T4" fmla="*/ 2 w 229"/>
                  <a:gd name="T5" fmla="*/ 12 h 17"/>
                  <a:gd name="T6" fmla="*/ 3 w 229"/>
                  <a:gd name="T7" fmla="*/ 11 h 17"/>
                  <a:gd name="T8" fmla="*/ 6 w 229"/>
                  <a:gd name="T9" fmla="*/ 10 h 17"/>
                  <a:gd name="T10" fmla="*/ 8 w 229"/>
                  <a:gd name="T11" fmla="*/ 8 h 17"/>
                  <a:gd name="T12" fmla="*/ 13 w 229"/>
                  <a:gd name="T13" fmla="*/ 8 h 17"/>
                  <a:gd name="T14" fmla="*/ 18 w 229"/>
                  <a:gd name="T15" fmla="*/ 7 h 17"/>
                  <a:gd name="T16" fmla="*/ 21 w 229"/>
                  <a:gd name="T17" fmla="*/ 7 h 17"/>
                  <a:gd name="T18" fmla="*/ 25 w 229"/>
                  <a:gd name="T19" fmla="*/ 6 h 17"/>
                  <a:gd name="T20" fmla="*/ 27 w 229"/>
                  <a:gd name="T21" fmla="*/ 4 h 17"/>
                  <a:gd name="T22" fmla="*/ 32 w 229"/>
                  <a:gd name="T23" fmla="*/ 4 h 17"/>
                  <a:gd name="T24" fmla="*/ 37 w 229"/>
                  <a:gd name="T25" fmla="*/ 3 h 17"/>
                  <a:gd name="T26" fmla="*/ 42 w 229"/>
                  <a:gd name="T27" fmla="*/ 3 h 17"/>
                  <a:gd name="T28" fmla="*/ 50 w 229"/>
                  <a:gd name="T29" fmla="*/ 3 h 17"/>
                  <a:gd name="T30" fmla="*/ 56 w 229"/>
                  <a:gd name="T31" fmla="*/ 3 h 17"/>
                  <a:gd name="T32" fmla="*/ 65 w 229"/>
                  <a:gd name="T33" fmla="*/ 2 h 17"/>
                  <a:gd name="T34" fmla="*/ 71 w 229"/>
                  <a:gd name="T35" fmla="*/ 2 h 17"/>
                  <a:gd name="T36" fmla="*/ 78 w 229"/>
                  <a:gd name="T37" fmla="*/ 2 h 17"/>
                  <a:gd name="T38" fmla="*/ 83 w 229"/>
                  <a:gd name="T39" fmla="*/ 0 h 17"/>
                  <a:gd name="T40" fmla="*/ 89 w 229"/>
                  <a:gd name="T41" fmla="*/ 0 h 17"/>
                  <a:gd name="T42" fmla="*/ 98 w 229"/>
                  <a:gd name="T43" fmla="*/ 0 h 17"/>
                  <a:gd name="T44" fmla="*/ 107 w 229"/>
                  <a:gd name="T45" fmla="*/ 0 h 17"/>
                  <a:gd name="T46" fmla="*/ 114 w 229"/>
                  <a:gd name="T47" fmla="*/ 0 h 17"/>
                  <a:gd name="T48" fmla="*/ 121 w 229"/>
                  <a:gd name="T49" fmla="*/ 0 h 17"/>
                  <a:gd name="T50" fmla="*/ 126 w 229"/>
                  <a:gd name="T51" fmla="*/ 0 h 17"/>
                  <a:gd name="T52" fmla="*/ 131 w 229"/>
                  <a:gd name="T53" fmla="*/ 0 h 17"/>
                  <a:gd name="T54" fmla="*/ 135 w 229"/>
                  <a:gd name="T55" fmla="*/ 0 h 17"/>
                  <a:gd name="T56" fmla="*/ 140 w 229"/>
                  <a:gd name="T57" fmla="*/ 0 h 17"/>
                  <a:gd name="T58" fmla="*/ 144 w 229"/>
                  <a:gd name="T59" fmla="*/ 0 h 17"/>
                  <a:gd name="T60" fmla="*/ 150 w 229"/>
                  <a:gd name="T61" fmla="*/ 2 h 17"/>
                  <a:gd name="T62" fmla="*/ 156 w 229"/>
                  <a:gd name="T63" fmla="*/ 2 h 17"/>
                  <a:gd name="T64" fmla="*/ 161 w 229"/>
                  <a:gd name="T65" fmla="*/ 2 h 17"/>
                  <a:gd name="T66" fmla="*/ 165 w 229"/>
                  <a:gd name="T67" fmla="*/ 2 h 17"/>
                  <a:gd name="T68" fmla="*/ 170 w 229"/>
                  <a:gd name="T69" fmla="*/ 2 h 17"/>
                  <a:gd name="T70" fmla="*/ 176 w 229"/>
                  <a:gd name="T71" fmla="*/ 3 h 17"/>
                  <a:gd name="T72" fmla="*/ 180 w 229"/>
                  <a:gd name="T73" fmla="*/ 3 h 17"/>
                  <a:gd name="T74" fmla="*/ 186 w 229"/>
                  <a:gd name="T75" fmla="*/ 3 h 17"/>
                  <a:gd name="T76" fmla="*/ 190 w 229"/>
                  <a:gd name="T77" fmla="*/ 3 h 17"/>
                  <a:gd name="T78" fmla="*/ 192 w 229"/>
                  <a:gd name="T79" fmla="*/ 4 h 17"/>
                  <a:gd name="T80" fmla="*/ 200 w 229"/>
                  <a:gd name="T81" fmla="*/ 4 h 17"/>
                  <a:gd name="T82" fmla="*/ 204 w 229"/>
                  <a:gd name="T83" fmla="*/ 6 h 17"/>
                  <a:gd name="T84" fmla="*/ 210 w 229"/>
                  <a:gd name="T85" fmla="*/ 7 h 17"/>
                  <a:gd name="T86" fmla="*/ 215 w 229"/>
                  <a:gd name="T87" fmla="*/ 8 h 17"/>
                  <a:gd name="T88" fmla="*/ 219 w 229"/>
                  <a:gd name="T89" fmla="*/ 8 h 17"/>
                  <a:gd name="T90" fmla="*/ 222 w 229"/>
                  <a:gd name="T91" fmla="*/ 10 h 17"/>
                  <a:gd name="T92" fmla="*/ 225 w 229"/>
                  <a:gd name="T93" fmla="*/ 11 h 17"/>
                  <a:gd name="T94" fmla="*/ 227 w 229"/>
                  <a:gd name="T95" fmla="*/ 12 h 17"/>
                  <a:gd name="T96" fmla="*/ 228 w 229"/>
                  <a:gd name="T97" fmla="*/ 13 h 17"/>
                  <a:gd name="T98" fmla="*/ 228 w 229"/>
                  <a:gd name="T99" fmla="*/ 15 h 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29"/>
                  <a:gd name="T151" fmla="*/ 0 h 17"/>
                  <a:gd name="T152" fmla="*/ 229 w 229"/>
                  <a:gd name="T153" fmla="*/ 17 h 1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29" h="17">
                    <a:moveTo>
                      <a:pt x="0" y="15"/>
                    </a:move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6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3" y="6"/>
                    </a:lnTo>
                    <a:lnTo>
                      <a:pt x="25" y="6"/>
                    </a:lnTo>
                    <a:lnTo>
                      <a:pt x="26" y="6"/>
                    </a:lnTo>
                    <a:lnTo>
                      <a:pt x="27" y="4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5" y="4"/>
                    </a:lnTo>
                    <a:lnTo>
                      <a:pt x="37" y="3"/>
                    </a:lnTo>
                    <a:lnTo>
                      <a:pt x="40" y="3"/>
                    </a:lnTo>
                    <a:lnTo>
                      <a:pt x="42" y="3"/>
                    </a:lnTo>
                    <a:lnTo>
                      <a:pt x="47" y="3"/>
                    </a:lnTo>
                    <a:lnTo>
                      <a:pt x="50" y="3"/>
                    </a:lnTo>
                    <a:lnTo>
                      <a:pt x="53" y="3"/>
                    </a:lnTo>
                    <a:lnTo>
                      <a:pt x="56" y="3"/>
                    </a:lnTo>
                    <a:lnTo>
                      <a:pt x="62" y="2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71" y="2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6" y="0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07" y="0"/>
                    </a:lnTo>
                    <a:lnTo>
                      <a:pt x="111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5" y="0"/>
                    </a:lnTo>
                    <a:lnTo>
                      <a:pt x="137" y="0"/>
                    </a:lnTo>
                    <a:lnTo>
                      <a:pt x="140" y="0"/>
                    </a:lnTo>
                    <a:lnTo>
                      <a:pt x="141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0" y="2"/>
                    </a:lnTo>
                    <a:lnTo>
                      <a:pt x="153" y="2"/>
                    </a:lnTo>
                    <a:lnTo>
                      <a:pt x="156" y="2"/>
                    </a:lnTo>
                    <a:lnTo>
                      <a:pt x="159" y="2"/>
                    </a:lnTo>
                    <a:lnTo>
                      <a:pt x="161" y="2"/>
                    </a:lnTo>
                    <a:lnTo>
                      <a:pt x="163" y="2"/>
                    </a:lnTo>
                    <a:lnTo>
                      <a:pt x="165" y="2"/>
                    </a:lnTo>
                    <a:lnTo>
                      <a:pt x="167" y="2"/>
                    </a:lnTo>
                    <a:lnTo>
                      <a:pt x="170" y="2"/>
                    </a:lnTo>
                    <a:lnTo>
                      <a:pt x="173" y="3"/>
                    </a:lnTo>
                    <a:lnTo>
                      <a:pt x="176" y="3"/>
                    </a:lnTo>
                    <a:lnTo>
                      <a:pt x="178" y="3"/>
                    </a:lnTo>
                    <a:lnTo>
                      <a:pt x="180" y="3"/>
                    </a:lnTo>
                    <a:lnTo>
                      <a:pt x="183" y="3"/>
                    </a:lnTo>
                    <a:lnTo>
                      <a:pt x="186" y="3"/>
                    </a:lnTo>
                    <a:lnTo>
                      <a:pt x="188" y="3"/>
                    </a:lnTo>
                    <a:lnTo>
                      <a:pt x="190" y="3"/>
                    </a:lnTo>
                    <a:lnTo>
                      <a:pt x="192" y="3"/>
                    </a:lnTo>
                    <a:lnTo>
                      <a:pt x="192" y="4"/>
                    </a:lnTo>
                    <a:lnTo>
                      <a:pt x="195" y="4"/>
                    </a:lnTo>
                    <a:lnTo>
                      <a:pt x="200" y="4"/>
                    </a:lnTo>
                    <a:lnTo>
                      <a:pt x="203" y="6"/>
                    </a:lnTo>
                    <a:lnTo>
                      <a:pt x="204" y="6"/>
                    </a:lnTo>
                    <a:lnTo>
                      <a:pt x="207" y="7"/>
                    </a:lnTo>
                    <a:lnTo>
                      <a:pt x="210" y="7"/>
                    </a:lnTo>
                    <a:lnTo>
                      <a:pt x="212" y="7"/>
                    </a:lnTo>
                    <a:lnTo>
                      <a:pt x="215" y="8"/>
                    </a:lnTo>
                    <a:lnTo>
                      <a:pt x="217" y="8"/>
                    </a:lnTo>
                    <a:lnTo>
                      <a:pt x="219" y="8"/>
                    </a:lnTo>
                    <a:lnTo>
                      <a:pt x="220" y="8"/>
                    </a:lnTo>
                    <a:lnTo>
                      <a:pt x="222" y="10"/>
                    </a:lnTo>
                    <a:lnTo>
                      <a:pt x="224" y="11"/>
                    </a:lnTo>
                    <a:lnTo>
                      <a:pt x="225" y="11"/>
                    </a:lnTo>
                    <a:lnTo>
                      <a:pt x="225" y="12"/>
                    </a:lnTo>
                    <a:lnTo>
                      <a:pt x="227" y="12"/>
                    </a:lnTo>
                    <a:lnTo>
                      <a:pt x="227" y="13"/>
                    </a:lnTo>
                    <a:lnTo>
                      <a:pt x="228" y="13"/>
                    </a:lnTo>
                    <a:lnTo>
                      <a:pt x="228" y="14"/>
                    </a:lnTo>
                    <a:lnTo>
                      <a:pt x="228" y="15"/>
                    </a:lnTo>
                    <a:lnTo>
                      <a:pt x="228" y="16"/>
                    </a:lnTo>
                  </a:path>
                </a:pathLst>
              </a:custGeom>
              <a:noFill/>
              <a:ln w="12700" cap="rnd">
                <a:solidFill>
                  <a:srgbClr val="00353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kumimoji="1" lang="en-US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0766" name="Oval 59"/>
            <p:cNvSpPr>
              <a:spLocks noChangeArrowheads="1"/>
            </p:cNvSpPr>
            <p:nvPr/>
          </p:nvSpPr>
          <p:spPr bwMode="auto">
            <a:xfrm>
              <a:off x="4490" y="3180"/>
              <a:ext cx="211" cy="35"/>
            </a:xfrm>
            <a:prstGeom prst="ellipse">
              <a:avLst/>
            </a:prstGeom>
            <a:solidFill>
              <a:srgbClr val="008080"/>
            </a:solidFill>
            <a:ln w="12700">
              <a:solidFill>
                <a:srgbClr val="00353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767" name="Freeform 60"/>
            <p:cNvSpPr>
              <a:spLocks/>
            </p:cNvSpPr>
            <p:nvPr/>
          </p:nvSpPr>
          <p:spPr bwMode="auto">
            <a:xfrm>
              <a:off x="4525" y="3124"/>
              <a:ext cx="140" cy="89"/>
            </a:xfrm>
            <a:custGeom>
              <a:avLst/>
              <a:gdLst>
                <a:gd name="T0" fmla="*/ 0 w 141"/>
                <a:gd name="T1" fmla="*/ 74 h 90"/>
                <a:gd name="T2" fmla="*/ 0 w 141"/>
                <a:gd name="T3" fmla="*/ 74 h 90"/>
                <a:gd name="T4" fmla="*/ 0 w 141"/>
                <a:gd name="T5" fmla="*/ 75 h 90"/>
                <a:gd name="T6" fmla="*/ 1 w 141"/>
                <a:gd name="T7" fmla="*/ 78 h 90"/>
                <a:gd name="T8" fmla="*/ 4 w 141"/>
                <a:gd name="T9" fmla="*/ 79 h 90"/>
                <a:gd name="T10" fmla="*/ 7 w 141"/>
                <a:gd name="T11" fmla="*/ 81 h 90"/>
                <a:gd name="T12" fmla="*/ 10 w 141"/>
                <a:gd name="T13" fmla="*/ 82 h 90"/>
                <a:gd name="T14" fmla="*/ 13 w 141"/>
                <a:gd name="T15" fmla="*/ 83 h 90"/>
                <a:gd name="T16" fmla="*/ 18 w 141"/>
                <a:gd name="T17" fmla="*/ 83 h 90"/>
                <a:gd name="T18" fmla="*/ 24 w 141"/>
                <a:gd name="T19" fmla="*/ 85 h 90"/>
                <a:gd name="T20" fmla="*/ 30 w 141"/>
                <a:gd name="T21" fmla="*/ 86 h 90"/>
                <a:gd name="T22" fmla="*/ 37 w 141"/>
                <a:gd name="T23" fmla="*/ 87 h 90"/>
                <a:gd name="T24" fmla="*/ 41 w 141"/>
                <a:gd name="T25" fmla="*/ 87 h 90"/>
                <a:gd name="T26" fmla="*/ 48 w 141"/>
                <a:gd name="T27" fmla="*/ 87 h 90"/>
                <a:gd name="T28" fmla="*/ 57 w 141"/>
                <a:gd name="T29" fmla="*/ 89 h 90"/>
                <a:gd name="T30" fmla="*/ 63 w 141"/>
                <a:gd name="T31" fmla="*/ 89 h 90"/>
                <a:gd name="T32" fmla="*/ 70 w 141"/>
                <a:gd name="T33" fmla="*/ 89 h 90"/>
                <a:gd name="T34" fmla="*/ 78 w 141"/>
                <a:gd name="T35" fmla="*/ 89 h 90"/>
                <a:gd name="T36" fmla="*/ 85 w 141"/>
                <a:gd name="T37" fmla="*/ 87 h 90"/>
                <a:gd name="T38" fmla="*/ 92 w 141"/>
                <a:gd name="T39" fmla="*/ 87 h 90"/>
                <a:gd name="T40" fmla="*/ 98 w 141"/>
                <a:gd name="T41" fmla="*/ 87 h 90"/>
                <a:gd name="T42" fmla="*/ 104 w 141"/>
                <a:gd name="T43" fmla="*/ 87 h 90"/>
                <a:gd name="T44" fmla="*/ 109 w 141"/>
                <a:gd name="T45" fmla="*/ 86 h 90"/>
                <a:gd name="T46" fmla="*/ 114 w 141"/>
                <a:gd name="T47" fmla="*/ 85 h 90"/>
                <a:gd name="T48" fmla="*/ 120 w 141"/>
                <a:gd name="T49" fmla="*/ 85 h 90"/>
                <a:gd name="T50" fmla="*/ 125 w 141"/>
                <a:gd name="T51" fmla="*/ 83 h 90"/>
                <a:gd name="T52" fmla="*/ 129 w 141"/>
                <a:gd name="T53" fmla="*/ 82 h 90"/>
                <a:gd name="T54" fmla="*/ 132 w 141"/>
                <a:gd name="T55" fmla="*/ 79 h 90"/>
                <a:gd name="T56" fmla="*/ 136 w 141"/>
                <a:gd name="T57" fmla="*/ 78 h 90"/>
                <a:gd name="T58" fmla="*/ 137 w 141"/>
                <a:gd name="T59" fmla="*/ 78 h 90"/>
                <a:gd name="T60" fmla="*/ 139 w 141"/>
                <a:gd name="T61" fmla="*/ 75 h 90"/>
                <a:gd name="T62" fmla="*/ 140 w 141"/>
                <a:gd name="T63" fmla="*/ 74 h 90"/>
                <a:gd name="T64" fmla="*/ 140 w 141"/>
                <a:gd name="T65" fmla="*/ 74 h 90"/>
                <a:gd name="T66" fmla="*/ 70 w 141"/>
                <a:gd name="T67" fmla="*/ 0 h 90"/>
                <a:gd name="T68" fmla="*/ 0 w 141"/>
                <a:gd name="T69" fmla="*/ 74 h 9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1"/>
                <a:gd name="T106" fmla="*/ 0 h 90"/>
                <a:gd name="T107" fmla="*/ 141 w 141"/>
                <a:gd name="T108" fmla="*/ 90 h 9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1" h="90">
                  <a:moveTo>
                    <a:pt x="0" y="74"/>
                  </a:move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79"/>
                  </a:lnTo>
                  <a:lnTo>
                    <a:pt x="7" y="81"/>
                  </a:lnTo>
                  <a:lnTo>
                    <a:pt x="10" y="82"/>
                  </a:lnTo>
                  <a:lnTo>
                    <a:pt x="13" y="83"/>
                  </a:lnTo>
                  <a:lnTo>
                    <a:pt x="18" y="83"/>
                  </a:lnTo>
                  <a:lnTo>
                    <a:pt x="24" y="85"/>
                  </a:lnTo>
                  <a:lnTo>
                    <a:pt x="30" y="86"/>
                  </a:lnTo>
                  <a:lnTo>
                    <a:pt x="37" y="87"/>
                  </a:lnTo>
                  <a:lnTo>
                    <a:pt x="41" y="87"/>
                  </a:lnTo>
                  <a:lnTo>
                    <a:pt x="48" y="87"/>
                  </a:lnTo>
                  <a:lnTo>
                    <a:pt x="57" y="89"/>
                  </a:lnTo>
                  <a:lnTo>
                    <a:pt x="63" y="89"/>
                  </a:lnTo>
                  <a:lnTo>
                    <a:pt x="70" y="89"/>
                  </a:lnTo>
                  <a:lnTo>
                    <a:pt x="78" y="89"/>
                  </a:lnTo>
                  <a:lnTo>
                    <a:pt x="85" y="87"/>
                  </a:lnTo>
                  <a:lnTo>
                    <a:pt x="92" y="87"/>
                  </a:lnTo>
                  <a:lnTo>
                    <a:pt x="98" y="87"/>
                  </a:lnTo>
                  <a:lnTo>
                    <a:pt x="104" y="87"/>
                  </a:lnTo>
                  <a:lnTo>
                    <a:pt x="109" y="86"/>
                  </a:lnTo>
                  <a:lnTo>
                    <a:pt x="114" y="85"/>
                  </a:lnTo>
                  <a:lnTo>
                    <a:pt x="120" y="85"/>
                  </a:lnTo>
                  <a:lnTo>
                    <a:pt x="125" y="83"/>
                  </a:lnTo>
                  <a:lnTo>
                    <a:pt x="129" y="82"/>
                  </a:lnTo>
                  <a:lnTo>
                    <a:pt x="132" y="79"/>
                  </a:lnTo>
                  <a:lnTo>
                    <a:pt x="136" y="78"/>
                  </a:lnTo>
                  <a:lnTo>
                    <a:pt x="137" y="78"/>
                  </a:lnTo>
                  <a:lnTo>
                    <a:pt x="139" y="75"/>
                  </a:lnTo>
                  <a:lnTo>
                    <a:pt x="140" y="74"/>
                  </a:lnTo>
                  <a:lnTo>
                    <a:pt x="70" y="0"/>
                  </a:lnTo>
                  <a:lnTo>
                    <a:pt x="0" y="74"/>
                  </a:lnTo>
                </a:path>
              </a:pathLst>
            </a:custGeom>
            <a:solidFill>
              <a:srgbClr val="EAEC5E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kumimoji="1" lang="en-US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30735" name="Rectangle 61"/>
          <p:cNvSpPr>
            <a:spLocks noChangeArrowheads="1"/>
          </p:cNvSpPr>
          <p:nvPr/>
        </p:nvSpPr>
        <p:spPr bwMode="auto">
          <a:xfrm>
            <a:off x="914400" y="4114800"/>
            <a:ext cx="898525" cy="4222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Innovators</a:t>
            </a:r>
          </a:p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2%</a:t>
            </a:r>
          </a:p>
        </p:txBody>
      </p:sp>
      <p:sp>
        <p:nvSpPr>
          <p:cNvPr id="30736" name="Rectangle 62"/>
          <p:cNvSpPr>
            <a:spLocks noChangeArrowheads="1"/>
          </p:cNvSpPr>
          <p:nvPr/>
        </p:nvSpPr>
        <p:spPr bwMode="auto">
          <a:xfrm>
            <a:off x="1676400" y="4114800"/>
            <a:ext cx="1252538" cy="4222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Early Adopters</a:t>
            </a:r>
          </a:p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30737" name="Rectangle 63"/>
          <p:cNvSpPr>
            <a:spLocks noChangeArrowheads="1"/>
          </p:cNvSpPr>
          <p:nvPr/>
        </p:nvSpPr>
        <p:spPr bwMode="auto">
          <a:xfrm>
            <a:off x="3957638" y="4114800"/>
            <a:ext cx="1300162" cy="4222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Early Majority</a:t>
            </a:r>
          </a:p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34%</a:t>
            </a:r>
          </a:p>
        </p:txBody>
      </p:sp>
      <p:sp>
        <p:nvSpPr>
          <p:cNvPr id="30738" name="Rectangle 64"/>
          <p:cNvSpPr>
            <a:spLocks noChangeArrowheads="1"/>
          </p:cNvSpPr>
          <p:nvPr/>
        </p:nvSpPr>
        <p:spPr bwMode="auto">
          <a:xfrm>
            <a:off x="5105400" y="4117975"/>
            <a:ext cx="1219200" cy="4222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Late Majority</a:t>
            </a:r>
          </a:p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34%</a:t>
            </a:r>
          </a:p>
        </p:txBody>
      </p:sp>
      <p:sp>
        <p:nvSpPr>
          <p:cNvPr id="30739" name="Rectangle 65"/>
          <p:cNvSpPr>
            <a:spLocks noChangeArrowheads="1"/>
          </p:cNvSpPr>
          <p:nvPr/>
        </p:nvSpPr>
        <p:spPr bwMode="auto">
          <a:xfrm>
            <a:off x="6477000" y="4114800"/>
            <a:ext cx="806450" cy="4222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Laggards</a:t>
            </a:r>
          </a:p>
          <a:p>
            <a:pPr algn="ctr">
              <a:lnSpc>
                <a:spcPct val="90000"/>
              </a:lnSpc>
              <a:defRPr/>
            </a:pPr>
            <a:r>
              <a:rPr kumimoji="1" lang="en-US" sz="1200" b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16%</a:t>
            </a:r>
          </a:p>
        </p:txBody>
      </p:sp>
      <p:sp>
        <p:nvSpPr>
          <p:cNvPr id="30740" name="Line 72"/>
          <p:cNvSpPr>
            <a:spLocks noChangeShapeType="1"/>
          </p:cNvSpPr>
          <p:nvPr/>
        </p:nvSpPr>
        <p:spPr bwMode="auto">
          <a:xfrm flipV="1">
            <a:off x="1752600" y="4540250"/>
            <a:ext cx="2133600" cy="3175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41" name="Line 74"/>
          <p:cNvSpPr>
            <a:spLocks noChangeShapeType="1"/>
          </p:cNvSpPr>
          <p:nvPr/>
        </p:nvSpPr>
        <p:spPr bwMode="auto">
          <a:xfrm>
            <a:off x="4038600" y="4556125"/>
            <a:ext cx="3255963" cy="15875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42" name="Text Box 76"/>
          <p:cNvSpPr txBox="1">
            <a:spLocks noChangeArrowheads="1"/>
          </p:cNvSpPr>
          <p:nvPr/>
        </p:nvSpPr>
        <p:spPr bwMode="auto">
          <a:xfrm>
            <a:off x="1349375" y="4648200"/>
            <a:ext cx="1330325" cy="5207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Deal oriented</a:t>
            </a:r>
          </a:p>
          <a:p>
            <a:pPr algn="ctr">
              <a:buFontTx/>
              <a:buChar char="•"/>
              <a:defRPr/>
            </a:pPr>
            <a:r>
              <a:rPr kumimoji="1" lang="ja-JP" altLang="en-US" sz="1400" b="1" dirty="0">
                <a:solidFill>
                  <a:srgbClr val="FFFFFF"/>
                </a:solidFill>
                <a:latin typeface="Times New Roman" pitchFamily="18" charset="0"/>
                <a:ea typeface="HGPｺﾞｼｯｸE"/>
                <a:cs typeface="+mn-cs"/>
              </a:rPr>
              <a:t>“</a:t>
            </a:r>
            <a:r>
              <a:rPr kumimoji="1" lang="en-US" altLang="ja-JP" sz="1400" b="1" dirty="0">
                <a:solidFill>
                  <a:srgbClr val="FFFFFF"/>
                </a:solidFill>
                <a:latin typeface="Times New Roman" pitchFamily="18" charset="0"/>
                <a:ea typeface="HGPｺﾞｼｯｸE"/>
                <a:cs typeface="+mn-cs"/>
              </a:rPr>
              <a:t>Guess work</a:t>
            </a:r>
            <a:r>
              <a:rPr kumimoji="1" lang="ja-JP" altLang="en-US" sz="1400" b="1" dirty="0">
                <a:solidFill>
                  <a:srgbClr val="FFFFFF"/>
                </a:solidFill>
                <a:latin typeface="Times New Roman" pitchFamily="18" charset="0"/>
                <a:ea typeface="HGPｺﾞｼｯｸE"/>
                <a:cs typeface="+mn-cs"/>
              </a:rPr>
              <a:t>”</a:t>
            </a:r>
            <a:endParaRPr kumimoji="1" lang="en-US" sz="1400" b="1" dirty="0">
              <a:solidFill>
                <a:srgbClr val="FFFFFF"/>
              </a:solidFill>
              <a:latin typeface="Times New Roman" pitchFamily="18" charset="0"/>
              <a:ea typeface="ＭＳ Ｐゴシック" pitchFamily="34" charset="-128"/>
              <a:cs typeface="+mn-cs"/>
            </a:endParaRPr>
          </a:p>
        </p:txBody>
      </p:sp>
      <p:sp>
        <p:nvSpPr>
          <p:cNvPr id="30743" name="Text Box 77"/>
          <p:cNvSpPr txBox="1">
            <a:spLocks noChangeArrowheads="1"/>
          </p:cNvSpPr>
          <p:nvPr/>
        </p:nvSpPr>
        <p:spPr bwMode="auto">
          <a:xfrm>
            <a:off x="2884488" y="4648200"/>
            <a:ext cx="1317625" cy="7366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Value-based</a:t>
            </a:r>
          </a:p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Goal=margin</a:t>
            </a:r>
          </a:p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Price inelastic</a:t>
            </a:r>
          </a:p>
        </p:txBody>
      </p:sp>
      <p:sp>
        <p:nvSpPr>
          <p:cNvPr id="30744" name="Line 78"/>
          <p:cNvSpPr>
            <a:spLocks noChangeShapeType="1"/>
          </p:cNvSpPr>
          <p:nvPr/>
        </p:nvSpPr>
        <p:spPr bwMode="auto">
          <a:xfrm flipV="1">
            <a:off x="1752600" y="4191000"/>
            <a:ext cx="0" cy="3810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45" name="Line 81"/>
          <p:cNvSpPr>
            <a:spLocks noChangeShapeType="1"/>
          </p:cNvSpPr>
          <p:nvPr/>
        </p:nvSpPr>
        <p:spPr bwMode="auto">
          <a:xfrm flipV="1">
            <a:off x="3886200" y="4038600"/>
            <a:ext cx="0" cy="5334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46" name="Line 82"/>
          <p:cNvSpPr>
            <a:spLocks noChangeShapeType="1"/>
          </p:cNvSpPr>
          <p:nvPr/>
        </p:nvSpPr>
        <p:spPr bwMode="auto">
          <a:xfrm flipV="1">
            <a:off x="4038600" y="4038600"/>
            <a:ext cx="0" cy="5334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47" name="Line 85"/>
          <p:cNvSpPr>
            <a:spLocks noChangeShapeType="1"/>
          </p:cNvSpPr>
          <p:nvPr/>
        </p:nvSpPr>
        <p:spPr bwMode="auto">
          <a:xfrm flipV="1">
            <a:off x="7283450" y="4038600"/>
            <a:ext cx="0" cy="5334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48" name="Text Box 86"/>
          <p:cNvSpPr txBox="1">
            <a:spLocks noChangeArrowheads="1"/>
          </p:cNvSpPr>
          <p:nvPr/>
        </p:nvSpPr>
        <p:spPr bwMode="auto">
          <a:xfrm>
            <a:off x="4025900" y="5432425"/>
            <a:ext cx="1736725" cy="7366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Competition-based</a:t>
            </a:r>
          </a:p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Goal=market share</a:t>
            </a:r>
          </a:p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Price elastic</a:t>
            </a:r>
          </a:p>
        </p:txBody>
      </p:sp>
      <p:sp>
        <p:nvSpPr>
          <p:cNvPr id="30749" name="Line 87"/>
          <p:cNvSpPr>
            <a:spLocks noChangeShapeType="1"/>
          </p:cNvSpPr>
          <p:nvPr/>
        </p:nvSpPr>
        <p:spPr bwMode="auto">
          <a:xfrm flipV="1">
            <a:off x="4572000" y="4648200"/>
            <a:ext cx="0" cy="762000"/>
          </a:xfrm>
          <a:prstGeom prst="line">
            <a:avLst/>
          </a:prstGeom>
          <a:noFill/>
          <a:ln w="12700">
            <a:solidFill>
              <a:srgbClr val="990000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50" name="Text Box 88"/>
          <p:cNvSpPr txBox="1">
            <a:spLocks noChangeArrowheads="1"/>
          </p:cNvSpPr>
          <p:nvPr/>
        </p:nvSpPr>
        <p:spPr bwMode="auto">
          <a:xfrm>
            <a:off x="5262563" y="4648200"/>
            <a:ext cx="2819400" cy="7366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Cost-plus</a:t>
            </a:r>
          </a:p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Goal = market growth</a:t>
            </a:r>
          </a:p>
          <a:p>
            <a:pPr algn="ctr">
              <a:buFontTx/>
              <a:buChar char="•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+mn-cs"/>
              </a:rPr>
              <a:t>Price often lower then entry price</a:t>
            </a:r>
          </a:p>
        </p:txBody>
      </p:sp>
      <p:grpSp>
        <p:nvGrpSpPr>
          <p:cNvPr id="15" name="Group 93"/>
          <p:cNvGrpSpPr>
            <a:grpSpLocks/>
          </p:cNvGrpSpPr>
          <p:nvPr/>
        </p:nvGrpSpPr>
        <p:grpSpPr bwMode="auto">
          <a:xfrm>
            <a:off x="2833688" y="5410200"/>
            <a:ext cx="617537" cy="488950"/>
            <a:chOff x="1785" y="3408"/>
            <a:chExt cx="389" cy="308"/>
          </a:xfrm>
        </p:grpSpPr>
        <p:sp>
          <p:nvSpPr>
            <p:cNvPr id="30758" name="Text Box 89"/>
            <p:cNvSpPr txBox="1">
              <a:spLocks noChangeArrowheads="1"/>
            </p:cNvSpPr>
            <p:nvPr/>
          </p:nvSpPr>
          <p:spPr bwMode="auto">
            <a:xfrm>
              <a:off x="1785" y="3504"/>
              <a:ext cx="389" cy="2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kumimoji="1" lang="en-US" sz="1600">
                  <a:solidFill>
                    <a:srgbClr val="FFFFFF"/>
                  </a:solidFill>
                  <a:latin typeface="Times New Roman" pitchFamily="18" charset="0"/>
                  <a:ea typeface="ＭＳ Ｐゴシック" pitchFamily="34" charset="-128"/>
                  <a:cs typeface="+mn-cs"/>
                </a:rPr>
                <a:t>Skim</a:t>
              </a:r>
            </a:p>
          </p:txBody>
        </p:sp>
        <p:sp>
          <p:nvSpPr>
            <p:cNvPr id="30759" name="Line 91"/>
            <p:cNvSpPr>
              <a:spLocks noChangeShapeType="1"/>
            </p:cNvSpPr>
            <p:nvPr/>
          </p:nvSpPr>
          <p:spPr bwMode="auto">
            <a:xfrm flipV="1">
              <a:off x="1968" y="3408"/>
              <a:ext cx="0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lIns="90487" tIns="44450" rIns="90487" bIns="44450" anchor="ctr"/>
            <a:lstStyle/>
            <a:p>
              <a:pPr algn="ctr">
                <a:defRPr/>
              </a:pPr>
              <a:endParaRPr kumimoji="1" lang="en-US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94"/>
          <p:cNvGrpSpPr>
            <a:grpSpLocks/>
          </p:cNvGrpSpPr>
          <p:nvPr/>
        </p:nvGrpSpPr>
        <p:grpSpPr bwMode="auto">
          <a:xfrm>
            <a:off x="5943600" y="5638800"/>
            <a:ext cx="1538288" cy="346075"/>
            <a:chOff x="3744" y="3552"/>
            <a:chExt cx="969" cy="218"/>
          </a:xfrm>
        </p:grpSpPr>
        <p:sp>
          <p:nvSpPr>
            <p:cNvPr id="30756" name="Text Box 90"/>
            <p:cNvSpPr txBox="1">
              <a:spLocks noChangeArrowheads="1"/>
            </p:cNvSpPr>
            <p:nvPr/>
          </p:nvSpPr>
          <p:spPr bwMode="auto">
            <a:xfrm>
              <a:off x="3888" y="3552"/>
              <a:ext cx="825" cy="21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487" tIns="44450" rIns="90487" bIns="44450">
              <a:spAutoFit/>
            </a:bodyPr>
            <a:lstStyle/>
            <a:p>
              <a:pPr algn="ctr">
                <a:defRPr/>
              </a:pPr>
              <a:r>
                <a:rPr kumimoji="1" lang="en-US" sz="1600">
                  <a:solidFill>
                    <a:srgbClr val="FFFFFF"/>
                  </a:solidFill>
                  <a:latin typeface="Times New Roman" pitchFamily="18" charset="0"/>
                  <a:ea typeface="ＭＳ Ｐゴシック" pitchFamily="34" charset="-128"/>
                  <a:cs typeface="+mn-cs"/>
                </a:rPr>
                <a:t>Penetration</a:t>
              </a:r>
            </a:p>
          </p:txBody>
        </p:sp>
        <p:sp>
          <p:nvSpPr>
            <p:cNvPr id="30757" name="Line 92"/>
            <p:cNvSpPr>
              <a:spLocks noChangeShapeType="1"/>
            </p:cNvSpPr>
            <p:nvPr/>
          </p:nvSpPr>
          <p:spPr bwMode="auto">
            <a:xfrm flipH="1">
              <a:off x="3744" y="3648"/>
              <a:ext cx="14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lIns="90487" tIns="44450" rIns="90487" bIns="44450" anchor="ctr"/>
            <a:lstStyle/>
            <a:p>
              <a:pPr algn="ctr">
                <a:defRPr/>
              </a:pPr>
              <a:endParaRPr kumimoji="1" lang="en-US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30753" name="Line 91"/>
          <p:cNvSpPr>
            <a:spLocks noChangeShapeType="1"/>
          </p:cNvSpPr>
          <p:nvPr/>
        </p:nvSpPr>
        <p:spPr bwMode="auto">
          <a:xfrm flipH="1" flipV="1">
            <a:off x="2257425" y="5159375"/>
            <a:ext cx="596900" cy="403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54" name="Line 91"/>
          <p:cNvSpPr>
            <a:spLocks noChangeShapeType="1"/>
          </p:cNvSpPr>
          <p:nvPr/>
        </p:nvSpPr>
        <p:spPr bwMode="auto">
          <a:xfrm flipV="1">
            <a:off x="6461125" y="5410200"/>
            <a:ext cx="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0487" tIns="44450" rIns="90487" bIns="44450"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755" name="Rectangle 1"/>
          <p:cNvSpPr>
            <a:spLocks noChangeArrowheads="1"/>
          </p:cNvSpPr>
          <p:nvPr/>
        </p:nvSpPr>
        <p:spPr bwMode="auto">
          <a:xfrm>
            <a:off x="352425" y="1520825"/>
            <a:ext cx="27701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i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Crossing the Chasm</a:t>
            </a:r>
          </a:p>
          <a:p>
            <a:pPr algn="ctr">
              <a:defRPr/>
            </a:pPr>
            <a:r>
              <a:rPr kumimoji="1" lang="en-US" sz="1600" i="1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- Geoffrey Moore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What is Sales? 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116738" name="Content Placeholder 5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Understanding a customer’s problem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Solving their problem</a:t>
            </a:r>
          </a:p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Earning customer’s trust</a:t>
            </a:r>
          </a:p>
          <a:p>
            <a:pPr>
              <a:buFont typeface="Wingdings" charset="0"/>
              <a:buChar char="§"/>
            </a:pPr>
            <a:r>
              <a:rPr lang="en-US" sz="3600" b="1" i="1">
                <a:solidFill>
                  <a:srgbClr val="FFFFFF"/>
                </a:solidFill>
                <a:latin typeface="Calibri" charset="0"/>
                <a:cs typeface="Calibri" charset="0"/>
              </a:rPr>
              <a:t>It is all about trust</a:t>
            </a:r>
          </a:p>
          <a:p>
            <a:pPr>
              <a:buFont typeface="Wingdings" charset="0"/>
              <a:buChar char="§"/>
            </a:pPr>
            <a:endParaRPr lang="en-US" sz="3600">
              <a:solidFill>
                <a:srgbClr val="FF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16739" name="Picture 5" descr="https://encrypted-tbn2.gstatic.com/images?q=tbn:ANd9GcQjzp6fYFsemfJ0EvmEi2xOYVfXT-khpFXNqGFVHLwvK1I4JmJ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2143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Business Customers – Actors and Their Roles</a:t>
            </a:r>
            <a:endParaRPr lang="zh-TW" altLang="en-US" dirty="0" smtClean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828800" y="5156200"/>
            <a:ext cx="5715000" cy="40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Users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429000" y="1828800"/>
            <a:ext cx="2209800" cy="7080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Decision Maker</a:t>
            </a:r>
          </a:p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$$$$$</a:t>
            </a: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2667000" y="3810000"/>
            <a:ext cx="3962400" cy="40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Recommenders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3124200" y="2819400"/>
            <a:ext cx="2895600" cy="7080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Economic Buyer</a:t>
            </a:r>
          </a:p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$$$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286000" y="4495800"/>
            <a:ext cx="4876800" cy="40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1pPr>
            <a:lvl2pPr marL="742950" indent="-28575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2pPr>
            <a:lvl3pPr marL="11430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3pPr>
            <a:lvl4pPr marL="16002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4pPr>
            <a:lvl5pPr marL="2057400" indent="-228600" eaLnBrk="0" hangingPunct="0"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pitchFamily="-1" charset="-128"/>
              </a:defRPr>
            </a:lvl9pPr>
          </a:lstStyle>
          <a:p>
            <a:pPr algn="ctr" eaLnBrk="1" hangingPunct="1">
              <a:defRPr/>
            </a:pPr>
            <a:r>
              <a:rPr kumimoji="1" lang="en-US" sz="2000" b="1" i="1" dirty="0" smtClean="0">
                <a:solidFill>
                  <a:srgbClr val="434342"/>
                </a:solidFill>
                <a:cs typeface="+mn-cs"/>
              </a:rPr>
              <a:t>Influencers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Difference - Sales &amp; Marketing? 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118786" name="Content Placeholder 5"/>
          <p:cNvSpPr>
            <a:spLocks noGrp="1"/>
          </p:cNvSpPr>
          <p:nvPr>
            <p:ph sz="quarter" idx="1"/>
          </p:nvPr>
        </p:nvSpPr>
        <p:spPr>
          <a:xfrm>
            <a:off x="533400" y="4800600"/>
            <a:ext cx="8153400" cy="1135063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 sz="3600">
                <a:latin typeface="Calibri" charset="0"/>
                <a:cs typeface="Calibri" charset="0"/>
              </a:rPr>
              <a:t>Not everyone can make the transition</a:t>
            </a:r>
          </a:p>
        </p:txBody>
      </p:sp>
      <p:pic>
        <p:nvPicPr>
          <p:cNvPr id="118787" name="Picture 5" descr="C:\Documents and Settings\naeem\Local Settings\Temporary Internet Files\Content.IE5\HWYOY4PM\MCj02346230000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17907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8" descr="C:\Documents and Settings\naeem\Local Settings\Temporary Internet Files\Content.IE5\JO6X1MIJ\MCj00979350000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128905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1262063" y="4038600"/>
            <a:ext cx="1698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Sales listens</a:t>
            </a:r>
          </a:p>
        </p:txBody>
      </p:sp>
      <p:sp>
        <p:nvSpPr>
          <p:cNvPr id="35847" name="TextBox 6"/>
          <p:cNvSpPr txBox="1">
            <a:spLocks noChangeArrowheads="1"/>
          </p:cNvSpPr>
          <p:nvPr/>
        </p:nvSpPr>
        <p:spPr bwMode="auto">
          <a:xfrm>
            <a:off x="5156200" y="4038600"/>
            <a:ext cx="2124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Marketing talks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Building Sales Organization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36867" name="Content Placeholder 5"/>
          <p:cNvSpPr txBox="1">
            <a:spLocks/>
          </p:cNvSpPr>
          <p:nvPr/>
        </p:nvSpPr>
        <p:spPr bwMode="auto">
          <a:xfrm>
            <a:off x="487363" y="1524000"/>
            <a:ext cx="8153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Founders must be the first sales people</a:t>
            </a:r>
          </a:p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Do not hire too soon</a:t>
            </a:r>
          </a:p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Sales people hardest to hire</a:t>
            </a:r>
          </a:p>
          <a:p>
            <a:pPr marL="742950" lvl="1" indent="-285750">
              <a:spcBef>
                <a:spcPct val="20000"/>
              </a:spcBef>
              <a:buClr>
                <a:srgbClr val="434342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2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But easiest to fire</a:t>
            </a:r>
          </a:p>
        </p:txBody>
      </p:sp>
      <p:pic>
        <p:nvPicPr>
          <p:cNvPr id="119811" name="Picture 8" descr="C:\Documents and Settings\naeem\Local Settings\Temporary Internet Files\Content.IE5\FC1GGH0A\MCj04262180000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971800"/>
            <a:ext cx="22637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Types of Sales People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37891" name="Content Placeholder 5"/>
          <p:cNvSpPr txBox="1">
            <a:spLocks/>
          </p:cNvSpPr>
          <p:nvPr/>
        </p:nvSpPr>
        <p:spPr bwMode="auto">
          <a:xfrm>
            <a:off x="487363" y="1524000"/>
            <a:ext cx="8153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“Gladiators”</a:t>
            </a:r>
          </a:p>
          <a:p>
            <a:pPr marL="342900" indent="-342900" algn="ctr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“Professional Sales” people</a:t>
            </a:r>
            <a:endParaRPr kumimoji="1" lang="en-US" sz="3200" dirty="0">
              <a:solidFill>
                <a:srgbClr val="FFFFFF"/>
              </a:solidFill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“Gladiators”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487363" y="1524000"/>
            <a:ext cx="583723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3200" b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Solo hunters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They go away, don’t check-in frequently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Bring back customers having sold the product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They sell stuff you don’t quite have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They ask for forgiveness, not approval</a:t>
            </a:r>
          </a:p>
          <a:p>
            <a:pPr>
              <a:buClr>
                <a:srgbClr val="900000"/>
              </a:buClr>
              <a:defRPr/>
            </a:pPr>
            <a:endParaRPr kumimoji="1" lang="en-US" dirty="0">
              <a:solidFill>
                <a:srgbClr val="FFFFFF"/>
              </a:solidFill>
            </a:endParaRPr>
          </a:p>
        </p:txBody>
      </p:sp>
      <p:pic>
        <p:nvPicPr>
          <p:cNvPr id="121859" name="Picture 5" descr="C:\Documents and Settings\naeem\Local Settings\Temporary Internet Files\Content.IE5\FC1GGH0A\MCPE07089_0000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71600"/>
            <a:ext cx="2011363" cy="4256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“Professional Salesperson”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106363" y="1524000"/>
            <a:ext cx="65992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3200" b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Usually trained at a big company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Require support staff to succeed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Good at taking orders and building relationships</a:t>
            </a:r>
          </a:p>
          <a:p>
            <a:pPr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Expensive</a:t>
            </a:r>
            <a:endParaRPr kumimoji="1" lang="en-US" dirty="0">
              <a:solidFill>
                <a:srgbClr val="FFFFFF"/>
              </a:solidFill>
            </a:endParaRPr>
          </a:p>
        </p:txBody>
      </p:sp>
      <p:pic>
        <p:nvPicPr>
          <p:cNvPr id="122883" name="Picture 4" descr="C:\Documents and Settings\naeem\Local Settings\Temporary Internet Files\Content.IE5\MR9EREII\MCPE01066_0000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1781175"/>
            <a:ext cx="2209800" cy="4268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Timing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40963" name="Content Placeholder 5"/>
          <p:cNvSpPr txBox="1">
            <a:spLocks/>
          </p:cNvSpPr>
          <p:nvPr/>
        </p:nvSpPr>
        <p:spPr bwMode="auto">
          <a:xfrm>
            <a:off x="381000" y="1524000"/>
            <a:ext cx="8610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Need different people at different stages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2057400" y="4724400"/>
            <a:ext cx="27432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123908" name="Picture 5" descr="C:\Documents and Settings\naeem\Local Settings\Temporary Internet Files\Content.IE5\FC1GGH0A\MCPE07089_0000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33800"/>
            <a:ext cx="1143000" cy="2419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" y="3581400"/>
            <a:ext cx="8534400" cy="15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0967" name="TextBox 12"/>
          <p:cNvSpPr txBox="1">
            <a:spLocks noChangeArrowheads="1"/>
          </p:cNvSpPr>
          <p:nvPr/>
        </p:nvSpPr>
        <p:spPr bwMode="auto">
          <a:xfrm>
            <a:off x="381000" y="3119438"/>
            <a:ext cx="8534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Bootstrap     seed     series A      series B      series C    exit</a:t>
            </a:r>
          </a:p>
        </p:txBody>
      </p:sp>
      <p:sp>
        <p:nvSpPr>
          <p:cNvPr id="9" name="Left-Right Arrow 8"/>
          <p:cNvSpPr/>
          <p:nvPr/>
        </p:nvSpPr>
        <p:spPr>
          <a:xfrm>
            <a:off x="4800600" y="4724400"/>
            <a:ext cx="3886200" cy="685800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123912" name="Picture 4" descr="C:\Documents and Settings\naeem\Local Settings\Temporary Internet Files\Content.IE5\MR9EREII\MCPE01066_0000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4038600"/>
            <a:ext cx="1025525" cy="1981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8" descr="C:\Documents and Settings\naeem\Local Settings\Temporary Internet Files\Content.IE5\FC1GGH0A\MCj04262180000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495800"/>
            <a:ext cx="13239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Sales Process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41987" name="Content Placeholder 5"/>
          <p:cNvSpPr txBox="1">
            <a:spLocks/>
          </p:cNvSpPr>
          <p:nvPr/>
        </p:nvSpPr>
        <p:spPr bwMode="auto">
          <a:xfrm>
            <a:off x="487363" y="1295400"/>
            <a:ext cx="8153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Tell prospects about the benefits of your product</a:t>
            </a:r>
          </a:p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Ask if any of these resonate with them</a:t>
            </a:r>
          </a:p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If not then ask what would</a:t>
            </a:r>
          </a:p>
          <a:p>
            <a:pPr marL="342900" indent="-342900">
              <a:spcBef>
                <a:spcPct val="20000"/>
              </a:spcBef>
              <a:buClr>
                <a:srgbClr val="900000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6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Then listen</a:t>
            </a:r>
          </a:p>
          <a:p>
            <a:pPr marL="742950" lvl="1" indent="-285750">
              <a:spcBef>
                <a:spcPct val="20000"/>
              </a:spcBef>
              <a:buClr>
                <a:srgbClr val="434342"/>
              </a:buClr>
              <a:buSzPct val="110000"/>
              <a:buFont typeface="Wingdings" pitchFamily="2" charset="2"/>
              <a:buChar char="§"/>
              <a:defRPr/>
            </a:pPr>
            <a:r>
              <a:rPr kumimoji="1" lang="en-US" sz="3200" dirty="0">
                <a:solidFill>
                  <a:srgbClr val="FFFFFF"/>
                </a:solidFill>
                <a:latin typeface="Calibri" pitchFamily="34" charset="0"/>
                <a:ea typeface="+mn-ea"/>
                <a:cs typeface="+mn-cs"/>
              </a:rPr>
              <a:t>They just told you how to sell to them</a:t>
            </a:r>
          </a:p>
        </p:txBody>
      </p:sp>
      <p:pic>
        <p:nvPicPr>
          <p:cNvPr id="124931" name="Picture 6" descr="C:\Documents and Settings\naeem\My Documents\My Pictures\Microsoft Clip Organizer\j0363328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40313"/>
            <a:ext cx="4659313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19063"/>
            <a:ext cx="7600950" cy="1176337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Leveraging What You Have</a:t>
            </a:r>
            <a:br>
              <a:rPr lang="en-US">
                <a:latin typeface="Arial" charset="0"/>
                <a:ea typeface="MS PGothic" charset="0"/>
              </a:rPr>
            </a:br>
            <a:r>
              <a:rPr lang="en-US">
                <a:solidFill>
                  <a:srgbClr val="01107E"/>
                </a:solidFill>
                <a:latin typeface="Arial" charset="0"/>
                <a:ea typeface="MS PGothic" charset="0"/>
              </a:rPr>
              <a:t>(To Get What You Need: Customers)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900" y="1722438"/>
            <a:ext cx="8420100" cy="37195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Market the company, not only the product</a:t>
            </a:r>
          </a:p>
          <a:p>
            <a:pPr lvl="1" indent="0" eaLnBrk="1" hangingPunct="1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Explore!</a:t>
            </a:r>
          </a:p>
          <a:p>
            <a:pPr lvl="1" indent="0" eaLnBrk="1" hangingPunct="1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Market “the Player”</a:t>
            </a:r>
          </a:p>
          <a:p>
            <a:pPr lvl="1" indent="0" eaLnBrk="1" hangingPunct="1">
              <a:buFont typeface="Times" charset="0"/>
              <a:buNone/>
            </a:pPr>
            <a:endParaRPr lang="en-US" sz="2400">
              <a:latin typeface="Arial" charset="0"/>
              <a:ea typeface="MS PGothic" charset="0"/>
            </a:endParaRPr>
          </a:p>
          <a:p>
            <a:pPr marL="0" indent="0" eaLnBrk="1" hangingPunct="1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Lock in customers step-by-step with development</a:t>
            </a:r>
          </a:p>
          <a:p>
            <a:pPr lvl="1" indent="0" eaLnBrk="1" hangingPunct="1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Bet wisely</a:t>
            </a:r>
          </a:p>
          <a:p>
            <a:pPr lvl="1" indent="0" eaLnBrk="1" hangingPunct="1">
              <a:buFont typeface="Times" charset="0"/>
              <a:buNone/>
            </a:pPr>
            <a:r>
              <a:rPr lang="en-US" sz="2400">
                <a:latin typeface="Arial" charset="0"/>
                <a:ea typeface="MS PGothic" charset="0"/>
              </a:rPr>
              <a:t>Invest heavily in your bets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標題 1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 altLang="zh-TW">
                <a:latin typeface="Trebuchet MS" charset="0"/>
                <a:ea typeface="Segoe UI" charset="0"/>
              </a:rPr>
              <a:t>Takeaways</a:t>
            </a:r>
            <a:endParaRPr lang="zh-TW" altLang="en-US">
              <a:latin typeface="Trebuchet MS" charset="0"/>
              <a:ea typeface="Segoe UI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487363" y="1524000"/>
            <a:ext cx="8153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3200" b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900000"/>
              </a:buClr>
              <a:defRPr/>
            </a:pPr>
            <a:r>
              <a:rPr kumimoji="1" lang="en-US" sz="3600" dirty="0" smtClean="0">
                <a:solidFill>
                  <a:srgbClr val="FFFFFF"/>
                </a:solidFill>
              </a:rPr>
              <a:t>Create </a:t>
            </a:r>
            <a:r>
              <a:rPr kumimoji="1" lang="en-US" sz="3600" dirty="0">
                <a:solidFill>
                  <a:srgbClr val="FFFFFF"/>
                </a:solidFill>
              </a:rPr>
              <a:t>a process for repeatable sales</a:t>
            </a:r>
          </a:p>
          <a:p>
            <a:pPr eaLnBrk="1" hangingPunct="1">
              <a:buClr>
                <a:srgbClr val="900000"/>
              </a:buClr>
              <a:defRPr/>
            </a:pPr>
            <a:r>
              <a:rPr kumimoji="1" lang="en-US" sz="3600" dirty="0">
                <a:solidFill>
                  <a:srgbClr val="FFFFFF"/>
                </a:solidFill>
              </a:rPr>
              <a:t>Don’t hire too soon – iterate &amp; confirm the sales process first hand</a:t>
            </a:r>
          </a:p>
          <a:p>
            <a:pPr eaLnBrk="1" hangingPunct="1">
              <a:buClr>
                <a:srgbClr val="900000"/>
              </a:buClr>
              <a:defRPr/>
            </a:pPr>
            <a:r>
              <a:rPr kumimoji="1" lang="en-US" sz="3600" dirty="0">
                <a:solidFill>
                  <a:srgbClr val="FFFFFF"/>
                </a:solidFill>
              </a:rPr>
              <a:t>Alliances &amp; channel choice critical for startups</a:t>
            </a:r>
          </a:p>
          <a:p>
            <a:pPr>
              <a:buClr>
                <a:srgbClr val="900000"/>
              </a:buClr>
              <a:defRPr/>
            </a:pPr>
            <a:endParaRPr kumimoji="1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do you sell – be specific?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is the burning need for your product/service?  Who needs you most (describe your ideal customer)?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is it about your product/service that uniquely satisfies that customer?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How does that offering differ from other offerings (current and future)?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is the size of market – TAM and size of initial target segment (also describe the segment)?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How do you plan to attract customers (be as specific as you can)?</a:t>
            </a:r>
          </a:p>
        </p:txBody>
      </p:sp>
      <p:sp>
        <p:nvSpPr>
          <p:cNvPr id="126978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>
                <a:latin typeface="Trebuchet MS" charset="0"/>
                <a:ea typeface="Segoe UI" charset="0"/>
              </a:rPr>
              <a:t>Gate I: Questions for CMO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Content Placeholder 1"/>
          <p:cNvSpPr>
            <a:spLocks noGrp="1"/>
          </p:cNvSpPr>
          <p:nvPr>
            <p:ph sz="quarter" idx="1"/>
          </p:nvPr>
        </p:nvSpPr>
        <p:spPr>
          <a:xfrm>
            <a:off x="433388" y="1368425"/>
            <a:ext cx="8153400" cy="4779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>
                <a:latin typeface="Source Sans Pro" charset="0"/>
                <a:ea typeface="Osaka" charset="0"/>
              </a:rPr>
              <a:t>Once you define WHO and WHAT, estimate target SIZE</a:t>
            </a:r>
          </a:p>
        </p:txBody>
      </p:sp>
      <p:sp>
        <p:nvSpPr>
          <p:cNvPr id="128002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>
                <a:latin typeface="Source Sans Pro" charset="0"/>
                <a:ea typeface="Segoe UI" charset="0"/>
                <a:cs typeface="Source Sans Pro" charset="0"/>
              </a:rPr>
              <a:t>Market Sizing</a:t>
            </a:r>
          </a:p>
        </p:txBody>
      </p: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4454655" y="1775065"/>
            <a:ext cx="4572000" cy="4392612"/>
            <a:chOff x="2895600" y="1828800"/>
            <a:chExt cx="4114800" cy="3581400"/>
          </a:xfrm>
          <a:solidFill>
            <a:schemeClr val="bg2"/>
          </a:solidFill>
        </p:grpSpPr>
        <p:sp>
          <p:nvSpPr>
            <p:cNvPr id="13" name="Oval 47"/>
            <p:cNvSpPr>
              <a:spLocks noChangeArrowheads="1"/>
            </p:cNvSpPr>
            <p:nvPr/>
          </p:nvSpPr>
          <p:spPr bwMode="auto">
            <a:xfrm>
              <a:off x="2895600" y="1828800"/>
              <a:ext cx="4114800" cy="35814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kumimoji="1" lang="en-US" sz="2000">
                <a:solidFill>
                  <a:srgbClr val="FFFFFF"/>
                </a:solidFill>
                <a:latin typeface="Tw Cen MT"/>
                <a:cs typeface="Calibri" pitchFamily="34" charset="0"/>
              </a:endParaRPr>
            </a:p>
          </p:txBody>
        </p:sp>
        <p:sp>
          <p:nvSpPr>
            <p:cNvPr id="14" name="Text Box 49"/>
            <p:cNvSpPr txBox="1">
              <a:spLocks noChangeArrowheads="1"/>
            </p:cNvSpPr>
            <p:nvPr/>
          </p:nvSpPr>
          <p:spPr bwMode="auto">
            <a:xfrm>
              <a:off x="3075623" y="2941540"/>
              <a:ext cx="1305877" cy="122184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 sz="3200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algn="l" eaLnBrk="1" hangingPunct="1">
                <a:defRPr/>
              </a:pPr>
              <a:r>
                <a:rPr kumimoji="1" lang="en-US" sz="2000" dirty="0">
                  <a:solidFill>
                    <a:srgbClr val="000000"/>
                  </a:solidFill>
                  <a:latin typeface="Tw Cen MT"/>
                </a:rPr>
                <a:t>Total</a:t>
              </a:r>
              <a:br>
                <a:rPr kumimoji="1" lang="en-US" sz="2000" dirty="0">
                  <a:solidFill>
                    <a:srgbClr val="000000"/>
                  </a:solidFill>
                  <a:latin typeface="Tw Cen MT"/>
                </a:rPr>
              </a:br>
              <a:r>
                <a:rPr kumimoji="1" lang="en-US" sz="2000" dirty="0">
                  <a:solidFill>
                    <a:srgbClr val="000000"/>
                  </a:solidFill>
                  <a:latin typeface="Tw Cen MT"/>
                </a:rPr>
                <a:t>Available</a:t>
              </a:r>
              <a:br>
                <a:rPr kumimoji="1" lang="en-US" sz="2000" dirty="0">
                  <a:solidFill>
                    <a:srgbClr val="000000"/>
                  </a:solidFill>
                  <a:latin typeface="Tw Cen MT"/>
                </a:rPr>
              </a:br>
              <a:r>
                <a:rPr kumimoji="1" lang="en-US" sz="2000" dirty="0">
                  <a:solidFill>
                    <a:srgbClr val="000000"/>
                  </a:solidFill>
                  <a:latin typeface="Tw Cen MT"/>
                </a:rPr>
                <a:t>Market</a:t>
              </a:r>
            </a:p>
          </p:txBody>
        </p:sp>
      </p:grpSp>
      <p:sp>
        <p:nvSpPr>
          <p:cNvPr id="15" name="Content Placeholder 4"/>
          <p:cNvSpPr txBox="1">
            <a:spLocks/>
          </p:cNvSpPr>
          <p:nvPr/>
        </p:nvSpPr>
        <p:spPr>
          <a:xfrm>
            <a:off x="487363" y="1997075"/>
            <a:ext cx="3582987" cy="4181475"/>
          </a:xfrm>
          <a:prstGeom prst="rect">
            <a:avLst/>
          </a:prstGeom>
          <a:noFill/>
        </p:spPr>
        <p:txBody>
          <a:bodyPr lIns="0" rIns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  <a:defRPr sz="1800" b="0" kern="1200" cap="none" spc="2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288925" indent="-288925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 cap="none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69913" indent="-225425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10000"/>
              <a:buFont typeface="Wingdings" pitchFamily="2" charset="2"/>
              <a:buChar char="§"/>
              <a:defRPr sz="1800" kern="1200" cap="none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914400" indent="-227013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•"/>
              <a:defRPr sz="1800" kern="1200" cap="none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258888" indent="-227013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Char char="–"/>
              <a:defRPr sz="1800" kern="1200" cap="none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2000" b="1" dirty="0" smtClean="0">
                <a:solidFill>
                  <a:srgbClr val="000000"/>
                </a:solidFill>
                <a:latin typeface="Tw Cen MT"/>
                <a:ea typeface="MS PGothic" charset="0"/>
              </a:rPr>
              <a:t>TAM</a:t>
            </a:r>
            <a:r>
              <a:rPr kumimoji="1" lang="en-US" sz="20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 = Total Available Market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17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How big is the universe?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17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(top down  ~industry, 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17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bottom up ~ # users X price)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endParaRPr kumimoji="1" lang="en-US" sz="900" dirty="0" smtClean="0">
              <a:solidFill>
                <a:srgbClr val="000000"/>
              </a:solidFill>
              <a:latin typeface="Tw Cen MT"/>
              <a:ea typeface="MS PGothic" charset="0"/>
            </a:endParaRP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2100" b="1" dirty="0" smtClean="0">
                <a:solidFill>
                  <a:srgbClr val="000000"/>
                </a:solidFill>
                <a:latin typeface="Tw Cen MT"/>
                <a:ea typeface="MS PGothic" charset="0"/>
              </a:rPr>
              <a:t>SAM</a:t>
            </a:r>
            <a:r>
              <a:rPr kumimoji="1" lang="en-US" sz="21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 = Market you “could” Serve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21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 How many can I reach with my sales channel?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endParaRPr kumimoji="1" lang="en-US" sz="900" dirty="0" smtClean="0">
              <a:solidFill>
                <a:srgbClr val="000000"/>
              </a:solidFill>
              <a:latin typeface="Tw Cen MT"/>
              <a:ea typeface="MS PGothic" charset="0"/>
            </a:endParaRP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2100" b="1" dirty="0" smtClean="0">
                <a:solidFill>
                  <a:srgbClr val="000000"/>
                </a:solidFill>
                <a:latin typeface="Tw Cen MT"/>
                <a:ea typeface="MS PGothic" charset="0"/>
              </a:rPr>
              <a:t>Base Camp</a:t>
            </a:r>
            <a:r>
              <a:rPr kumimoji="1" lang="en-US" sz="21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(for a startup) =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2100" dirty="0" smtClean="0">
                <a:solidFill>
                  <a:srgbClr val="000000"/>
                </a:solidFill>
                <a:latin typeface="Tw Cen MT"/>
                <a:ea typeface="MS PGothic" charset="0"/>
              </a:rPr>
              <a:t> Who will be the most likely buyers? What’s the basis for your revenue projections?</a:t>
            </a: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r>
              <a:rPr kumimoji="1" lang="en-US" sz="1700" dirty="0" smtClean="0">
                <a:solidFill>
                  <a:srgbClr val="000000"/>
                </a:solidFill>
                <a:ea typeface="MS PGothic" charset="0"/>
              </a:rPr>
              <a:t>(Name market, quantify R$)</a:t>
            </a:r>
            <a:endParaRPr kumimoji="1" lang="en-US" sz="1700" dirty="0">
              <a:solidFill>
                <a:srgbClr val="000000"/>
              </a:solidFill>
              <a:ea typeface="MS PGothic" charset="0"/>
            </a:endParaRPr>
          </a:p>
          <a:p>
            <a:pPr algn="ctr">
              <a:buClr>
                <a:srgbClr val="900000"/>
              </a:buClr>
              <a:buFont typeface="Wingdings" pitchFamily="2" charset="2"/>
              <a:buNone/>
              <a:defRPr/>
            </a:pPr>
            <a:endParaRPr kumimoji="1" lang="en-US" sz="2000" dirty="0" smtClean="0">
              <a:solidFill>
                <a:srgbClr val="000000"/>
              </a:solidFill>
              <a:latin typeface="Tw Cen MT"/>
              <a:ea typeface="MS PGothic" charset="0"/>
            </a:endParaRPr>
          </a:p>
        </p:txBody>
      </p:sp>
      <p:grpSp>
        <p:nvGrpSpPr>
          <p:cNvPr id="16" name="Group 56"/>
          <p:cNvGrpSpPr>
            <a:grpSpLocks/>
          </p:cNvGrpSpPr>
          <p:nvPr/>
        </p:nvGrpSpPr>
        <p:grpSpPr bwMode="auto">
          <a:xfrm>
            <a:off x="5698026" y="2805561"/>
            <a:ext cx="3124201" cy="2971800"/>
            <a:chOff x="4419600" y="2640576"/>
            <a:chExt cx="2576875" cy="2388624"/>
          </a:xfrm>
          <a:solidFill>
            <a:srgbClr val="002060"/>
          </a:solidFill>
        </p:grpSpPr>
        <p:sp>
          <p:nvSpPr>
            <p:cNvPr id="17" name="Oval 48"/>
            <p:cNvSpPr>
              <a:spLocks noChangeArrowheads="1"/>
            </p:cNvSpPr>
            <p:nvPr/>
          </p:nvSpPr>
          <p:spPr bwMode="auto">
            <a:xfrm>
              <a:off x="4419600" y="2640576"/>
              <a:ext cx="2576875" cy="23886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1600">
                <a:solidFill>
                  <a:srgbClr val="000000"/>
                </a:solidFill>
                <a:latin typeface="Tw Cen MT"/>
                <a:ea typeface="ＭＳ Ｐゴシック" pitchFamily="-105" charset="-128"/>
                <a:cs typeface="+mn-cs"/>
              </a:endParaRPr>
            </a:p>
          </p:txBody>
        </p:sp>
        <p:sp>
          <p:nvSpPr>
            <p:cNvPr id="18" name="Text Box 51"/>
            <p:cNvSpPr txBox="1">
              <a:spLocks noChangeArrowheads="1"/>
            </p:cNvSpPr>
            <p:nvPr/>
          </p:nvSpPr>
          <p:spPr bwMode="auto">
            <a:xfrm>
              <a:off x="4658128" y="3160582"/>
              <a:ext cx="830946" cy="667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-105" charset="-128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sz="1600" dirty="0" smtClean="0">
                  <a:solidFill>
                    <a:srgbClr val="000000"/>
                  </a:solidFill>
                  <a:latin typeface="Tw Cen MT"/>
                  <a:cs typeface="+mn-cs"/>
                </a:rPr>
                <a:t> </a:t>
              </a:r>
              <a:r>
                <a:rPr kumimoji="1" lang="en-US" sz="1600" dirty="0" smtClean="0">
                  <a:solidFill>
                    <a:srgbClr val="FFFFFF"/>
                  </a:solidFill>
                  <a:latin typeface="Tw Cen MT"/>
                  <a:cs typeface="Calibri" pitchFamily="34" charset="0"/>
                </a:rPr>
                <a:t>Served</a:t>
              </a:r>
              <a:br>
                <a:rPr kumimoji="1" lang="en-US" sz="1600" dirty="0" smtClean="0">
                  <a:solidFill>
                    <a:srgbClr val="FFFFFF"/>
                  </a:solidFill>
                  <a:latin typeface="Tw Cen MT"/>
                  <a:cs typeface="Calibri" pitchFamily="34" charset="0"/>
                </a:rPr>
              </a:br>
              <a:r>
                <a:rPr kumimoji="1" lang="en-US" sz="1600" dirty="0" smtClean="0">
                  <a:solidFill>
                    <a:srgbClr val="FFFFFF"/>
                  </a:solidFill>
                  <a:latin typeface="Tw Cen MT"/>
                  <a:cs typeface="Calibri" pitchFamily="34" charset="0"/>
                </a:rPr>
                <a:t> Available</a:t>
              </a:r>
              <a:br>
                <a:rPr kumimoji="1" lang="en-US" sz="1600" dirty="0" smtClean="0">
                  <a:solidFill>
                    <a:srgbClr val="FFFFFF"/>
                  </a:solidFill>
                  <a:latin typeface="Tw Cen MT"/>
                  <a:cs typeface="Calibri" pitchFamily="34" charset="0"/>
                </a:rPr>
              </a:br>
              <a:r>
                <a:rPr kumimoji="1" lang="en-US" sz="1600" dirty="0" smtClean="0">
                  <a:solidFill>
                    <a:srgbClr val="FFFFFF"/>
                  </a:solidFill>
                  <a:latin typeface="Tw Cen MT"/>
                  <a:cs typeface="Calibri" pitchFamily="34" charset="0"/>
                </a:rPr>
                <a:t> Market</a:t>
              </a:r>
            </a:p>
          </p:txBody>
        </p:sp>
      </p:grpSp>
      <p:sp>
        <p:nvSpPr>
          <p:cNvPr id="19" name="Oval 50"/>
          <p:cNvSpPr>
            <a:spLocks noChangeArrowheads="1"/>
          </p:cNvSpPr>
          <p:nvPr/>
        </p:nvSpPr>
        <p:spPr bwMode="auto">
          <a:xfrm>
            <a:off x="6994525" y="3843338"/>
            <a:ext cx="1506538" cy="1484312"/>
          </a:xfrm>
          <a:prstGeom prst="ellipse">
            <a:avLst/>
          </a:prstGeom>
          <a:solidFill>
            <a:srgbClr val="A5251B"/>
          </a:solidFill>
          <a:ln w="9525">
            <a:noFill/>
            <a:round/>
            <a:headEnd/>
            <a:tailEnd/>
          </a:ln>
        </p:spPr>
        <p:txBody>
          <a:bodyPr wrap="none" lIns="101597" tIns="50797" rIns="101597" bIns="50797" anchor="ctr"/>
          <a:lstStyle/>
          <a:p>
            <a:pPr algn="ctr" eaLnBrk="1" hangingPunct="1">
              <a:defRPr/>
            </a:pPr>
            <a:r>
              <a:rPr kumimoji="1" lang="en-US" sz="1600" dirty="0">
                <a:solidFill>
                  <a:srgbClr val="000000"/>
                </a:solidFill>
                <a:latin typeface="Tw Cen MT"/>
                <a:ea typeface="+mn-ea"/>
                <a:cs typeface="Calibri" pitchFamily="34" charset="0"/>
              </a:rPr>
              <a:t>Base Camp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>
            <a:normAutofit fontScale="85000" lnSpcReduction="20000"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Have You Talked to Any Potential customers yet?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How much will customers be willing to pay for the product or service?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is your GTM approach (draw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scematic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), and what part of your go-to-market approach do you plan to execute before the end of the quarter?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novel approaches are you using as you take your product/service to market?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How do those novel approaches provide a sustainable advantage to your company?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partnerships do you need in order to be successful in selling and marketing your product/service?</a:t>
            </a:r>
          </a:p>
          <a:p>
            <a:pPr marL="320040" indent="-320040" fontAlgn="auto"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95000"/>
                </a:schemeClr>
              </a:solidFill>
              <a:ea typeface="+mn-ea"/>
            </a:endParaRPr>
          </a:p>
        </p:txBody>
      </p:sp>
      <p:sp>
        <p:nvSpPr>
          <p:cNvPr id="129026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>
                <a:latin typeface="Trebuchet MS" charset="0"/>
                <a:ea typeface="Segoe UI" charset="0"/>
              </a:rPr>
              <a:t>Gate I: Questions for CMO contd.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Content Placeholder 1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>
                <a:latin typeface="Calibri" charset="0"/>
              </a:rPr>
              <a:t>What is the most compelling, novel aspect of your business?</a:t>
            </a:r>
          </a:p>
          <a:p>
            <a:pPr>
              <a:buFont typeface="Wingdings" charset="0"/>
              <a:buChar char="§"/>
            </a:pPr>
            <a:r>
              <a:rPr lang="en-US">
                <a:latin typeface="Calibri" charset="0"/>
              </a:rPr>
              <a:t>What are the most important things that must be validated about your product and/or market to have the best chance of success?</a:t>
            </a:r>
          </a:p>
          <a:p>
            <a:pPr>
              <a:buFont typeface="Wingdings" charset="0"/>
              <a:buChar char="§"/>
            </a:pPr>
            <a:r>
              <a:rPr lang="en-US">
                <a:latin typeface="Calibri" charset="0"/>
              </a:rPr>
              <a:t>What will you do over the next few weeks to validate those things?</a:t>
            </a:r>
          </a:p>
          <a:p>
            <a:pPr>
              <a:buFont typeface="Wingdings" charset="0"/>
              <a:buChar char="§"/>
            </a:pPr>
            <a:endParaRPr lang="en-US">
              <a:latin typeface="Calibri" charset="0"/>
            </a:endParaRPr>
          </a:p>
        </p:txBody>
      </p:sp>
      <p:sp>
        <p:nvSpPr>
          <p:cNvPr id="130050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>
                <a:latin typeface="Trebuchet MS" charset="0"/>
                <a:ea typeface="Segoe UI" charset="0"/>
              </a:rPr>
              <a:t>Additional Questions for CMO or CTO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5750" y="4495800"/>
            <a:ext cx="8858250" cy="18288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Gate 1 Product Definition</a:t>
            </a:r>
            <a:endParaRPr lang="en-US" dirty="0"/>
          </a:p>
        </p:txBody>
      </p:sp>
      <p:sp>
        <p:nvSpPr>
          <p:cNvPr id="131074" name="Title 7"/>
          <p:cNvSpPr txBox="1">
            <a:spLocks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r>
              <a:rPr lang="en-US" sz="1600" b="1">
                <a:solidFill>
                  <a:srgbClr val="D9D9D9"/>
                </a:solidFill>
                <a:latin typeface="Trebuchet MS" charset="0"/>
                <a:ea typeface="Segoe UI" charset="0"/>
              </a:rPr>
              <a:t>Mike Lyons</a:t>
            </a:r>
          </a:p>
          <a:p>
            <a:pPr algn="r" eaLnBrk="1" hangingPunct="1"/>
            <a:r>
              <a:rPr lang="en-US" sz="1600" b="1">
                <a:solidFill>
                  <a:srgbClr val="D9D9D9"/>
                </a:solidFill>
                <a:latin typeface="Trebuchet MS" charset="0"/>
                <a:ea typeface="Segoe UI" charset="0"/>
              </a:rPr>
              <a:t>Jack Fuchs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>
            <a:normAutofit fontScale="92500" lnSpcReduction="10000"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do you sell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(define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your product or service as explicitly as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possible)?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Provide a schematic or diagram of your product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unique technology are you applying to your product or service?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is the current state of this technology?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What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development has already taken place?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Who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owns the rights to the technology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?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Home Grown, Licensed (Provenance?)</a:t>
            </a:r>
            <a:endParaRPr lang="en-US" dirty="0">
              <a:solidFill>
                <a:schemeClr val="bg1">
                  <a:lumMod val="85000"/>
                </a:schemeClr>
              </a:solidFill>
              <a:ea typeface="+mn-ea"/>
            </a:endParaRP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Are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technology partnerships required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?</a:t>
            </a:r>
          </a:p>
        </p:txBody>
      </p:sp>
      <p:sp>
        <p:nvSpPr>
          <p:cNvPr id="132098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>
                <a:latin typeface="Trebuchet MS" charset="0"/>
                <a:ea typeface="Segoe UI" charset="0"/>
              </a:rPr>
              <a:t>Gate I: Questions for CTO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87363" y="1287463"/>
            <a:ext cx="8153400" cy="4495800"/>
          </a:xfrm>
        </p:spPr>
        <p:txBody>
          <a:bodyPr>
            <a:normAutofit fontScale="85000" lnSpcReduction="10000"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State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of development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by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the end of the quarter? What technical developments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achieved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in the next 6 weeks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Important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milestones for the technology over the next 12 – 24 months? </a:t>
            </a:r>
            <a:endParaRPr lang="en-US" dirty="0" smtClean="0">
              <a:solidFill>
                <a:schemeClr val="bg1">
                  <a:lumMod val="95000"/>
                </a:schemeClr>
              </a:solidFill>
              <a:ea typeface="+mn-ea"/>
            </a:endParaRP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Milestones, Timing, Some Idea of Resources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How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does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technology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provide a sustainable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advantage? 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What is the most compelling differentiation of the technology?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How does your technology provide a sustainable advantage compared with other offerings?</a:t>
            </a: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How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ea"/>
              </a:rPr>
              <a:t>well do the capabilities of your technology match the needs of your target market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</a:rPr>
              <a:t>?</a:t>
            </a:r>
          </a:p>
        </p:txBody>
      </p:sp>
      <p:sp>
        <p:nvSpPr>
          <p:cNvPr id="133122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en-US">
                <a:latin typeface="Trebuchet MS" charset="0"/>
                <a:ea typeface="Segoe UI" charset="0"/>
              </a:rPr>
              <a:t>CTO Discussion, cont.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Product Meets Market – Examples of Product Descriptions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Halo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0"/>
            <a:ext cx="4038600" cy="6356350"/>
          </a:xfrm>
          <a:prstGeom prst="rect">
            <a:avLst/>
          </a:prstGeom>
          <a:solidFill>
            <a:srgbClr val="008C88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endParaRPr kumimoji="1" lang="en-US" sz="3600" dirty="0">
              <a:solidFill>
                <a:srgbClr val="000000"/>
              </a:solidFill>
              <a:latin typeface="Tw Cen MT"/>
            </a:endParaRPr>
          </a:p>
          <a:p>
            <a:pPr algn="r">
              <a:defRPr/>
            </a:pPr>
            <a:r>
              <a:rPr kumimoji="1" lang="en-US" sz="3600" dirty="0">
                <a:solidFill>
                  <a:srgbClr val="000000"/>
                </a:solidFill>
                <a:latin typeface="Tw Cen MT"/>
              </a:rPr>
              <a:t>Introducing</a:t>
            </a:r>
          </a:p>
          <a:p>
            <a:pPr algn="r">
              <a:defRPr/>
            </a:pPr>
            <a:r>
              <a:rPr kumimoji="1" lang="en-US" sz="5400" b="1" dirty="0">
                <a:solidFill>
                  <a:srgbClr val="FFFFFF"/>
                </a:solidFill>
                <a:latin typeface="Tw Cen MT"/>
              </a:rPr>
              <a:t>The Halo  Tire Inflator</a:t>
            </a:r>
          </a:p>
          <a:p>
            <a:pPr algn="ctr">
              <a:defRPr/>
            </a:pPr>
            <a:endParaRPr kumimoji="1" lang="en-US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5171" name="TextBox 17"/>
          <p:cNvSpPr txBox="1">
            <a:spLocks noChangeArrowheads="1"/>
          </p:cNvSpPr>
          <p:nvPr/>
        </p:nvSpPr>
        <p:spPr bwMode="auto">
          <a:xfrm>
            <a:off x="304800" y="6564313"/>
            <a:ext cx="3460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1" lang="en-US" sz="1000">
                <a:solidFill>
                  <a:srgbClr val="FFFFFF"/>
                </a:solidFill>
                <a:latin typeface="Lucida Grande CY" charset="0"/>
                <a:cs typeface="Lucida Grande CY" charset="0"/>
              </a:rPr>
              <a:t> 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419600" y="457200"/>
            <a:ext cx="4343400" cy="2057400"/>
          </a:xfrm>
          <a:prstGeom prst="rect">
            <a:avLst/>
          </a:prstGeom>
          <a:ln>
            <a:solidFill>
              <a:srgbClr val="F0B232"/>
            </a:solidFill>
            <a:prstDash val="dash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tIns="91440" rIns="182880" bIns="91440"/>
          <a:lstStyle/>
          <a:p>
            <a:pPr algn="ctr">
              <a:defRPr/>
            </a:pPr>
            <a:r>
              <a:rPr kumimoji="1" lang="en-US" sz="2000" dirty="0">
                <a:solidFill>
                  <a:srgbClr val="000000"/>
                </a:solidFill>
                <a:latin typeface="Calibri"/>
                <a:ea typeface="ＭＳ Ｐゴシック" pitchFamily="-105" charset="-128"/>
                <a:cs typeface="Calibri"/>
              </a:rPr>
              <a:t>A novel device, which</a:t>
            </a:r>
            <a:r>
              <a:rPr kumimoji="1" lang="en-US" sz="2000" dirty="0">
                <a:solidFill>
                  <a:srgbClr val="000000"/>
                </a:solidFill>
                <a:latin typeface="Calibri"/>
                <a:cs typeface="Calibri"/>
              </a:rPr>
              <a:t> utilizes a wheel’s rotational motion to automatically inflate its tires and maintain optimal tire pressure, increasing MPG, extending tire life, and eliminating blowouts.</a:t>
            </a:r>
            <a:endParaRPr kumimoji="1" lang="en-US" sz="2000" dirty="0">
              <a:solidFill>
                <a:srgbClr val="000000"/>
              </a:solidFill>
              <a:latin typeface="Calibri"/>
              <a:ea typeface="ＭＳ Ｐゴシック" pitchFamily="-105" charset="-128"/>
              <a:cs typeface="Calibri"/>
            </a:endParaRPr>
          </a:p>
          <a:p>
            <a:pPr algn="ctr">
              <a:spcAft>
                <a:spcPts val="1000"/>
              </a:spcAft>
              <a:defRPr/>
            </a:pPr>
            <a:endParaRPr kumimoji="1" lang="en-US" dirty="0">
              <a:solidFill>
                <a:srgbClr val="000000"/>
              </a:solidFill>
              <a:latin typeface="Calibri"/>
              <a:ea typeface="Times New Roman" pitchFamily="-105" charset="0"/>
              <a:cs typeface="Calibri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81000" y="6586538"/>
            <a:ext cx="8382000" cy="158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450" y="6553200"/>
            <a:ext cx="346075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kumimoji="1" lang="en-US" sz="1000" dirty="0">
                <a:solidFill>
                  <a:srgbClr val="FFFFFF">
                    <a:lumMod val="50000"/>
                  </a:srgbClr>
                </a:solidFill>
                <a:latin typeface="Lucida Grande CY"/>
                <a:ea typeface="+mn-ea"/>
                <a:cs typeface="Lucida Grande CY"/>
              </a:rPr>
              <a:t>Aperia Technologies, LLC 2011.</a:t>
            </a:r>
          </a:p>
        </p:txBody>
      </p:sp>
      <p:sp>
        <p:nvSpPr>
          <p:cNvPr id="21" name="Freeform 20"/>
          <p:cNvSpPr/>
          <p:nvPr/>
        </p:nvSpPr>
        <p:spPr>
          <a:xfrm rot="529785">
            <a:off x="641350" y="4543425"/>
            <a:ext cx="5270500" cy="817563"/>
          </a:xfrm>
          <a:custGeom>
            <a:avLst/>
            <a:gdLst>
              <a:gd name="connsiteX0" fmla="*/ 0 w 4978400"/>
              <a:gd name="connsiteY0" fmla="*/ 469900 h 474133"/>
              <a:gd name="connsiteX1" fmla="*/ 3492500 w 4978400"/>
              <a:gd name="connsiteY1" fmla="*/ 101600 h 474133"/>
              <a:gd name="connsiteX2" fmla="*/ 3492500 w 4978400"/>
              <a:gd name="connsiteY2" fmla="*/ 457200 h 474133"/>
              <a:gd name="connsiteX3" fmla="*/ 4978400 w 4978400"/>
              <a:gd name="connsiteY3" fmla="*/ 0 h 47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0" h="474133">
                <a:moveTo>
                  <a:pt x="0" y="469900"/>
                </a:moveTo>
                <a:cubicBezTo>
                  <a:pt x="1455208" y="286808"/>
                  <a:pt x="2910417" y="103717"/>
                  <a:pt x="3492500" y="101600"/>
                </a:cubicBezTo>
                <a:cubicBezTo>
                  <a:pt x="4074583" y="99483"/>
                  <a:pt x="3244850" y="474133"/>
                  <a:pt x="3492500" y="457200"/>
                </a:cubicBezTo>
                <a:cubicBezTo>
                  <a:pt x="3740150" y="440267"/>
                  <a:pt x="4718050" y="80433"/>
                  <a:pt x="4978400" y="0"/>
                </a:cubicBezTo>
              </a:path>
            </a:pathLst>
          </a:custGeom>
          <a:ln w="57150" cap="flat" cmpd="sng" algn="ctr">
            <a:solidFill>
              <a:srgbClr val="F98126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2" descr="tang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0"/>
            <a:ext cx="113665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838200"/>
            <a:ext cx="4043363" cy="5943600"/>
            <a:chOff x="144" y="96"/>
            <a:chExt cx="2547" cy="3744"/>
          </a:xfrm>
        </p:grpSpPr>
        <p:sp>
          <p:nvSpPr>
            <p:cNvPr id="26640" name="Oval 3"/>
            <p:cNvSpPr>
              <a:spLocks noChangeArrowheads="1"/>
            </p:cNvSpPr>
            <p:nvPr/>
          </p:nvSpPr>
          <p:spPr bwMode="auto">
            <a:xfrm>
              <a:off x="1080" y="3216"/>
              <a:ext cx="964" cy="624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Whiteboard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to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alpha</a:t>
              </a:r>
              <a:r>
                <a:rPr lang="en-US" sz="1800" b="1" i="1">
                  <a:solidFill>
                    <a:srgbClr val="000000"/>
                  </a:solidFill>
                  <a:latin typeface="Times New Roman" charset="0"/>
                </a:rPr>
                <a:t> </a:t>
              </a:r>
            </a:p>
          </p:txBody>
        </p:sp>
        <p:sp>
          <p:nvSpPr>
            <p:cNvPr id="26641" name="Oval 4"/>
            <p:cNvSpPr>
              <a:spLocks noChangeArrowheads="1"/>
            </p:cNvSpPr>
            <p:nvPr/>
          </p:nvSpPr>
          <p:spPr bwMode="auto">
            <a:xfrm>
              <a:off x="905" y="2423"/>
              <a:ext cx="1314" cy="763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Debugging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and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beta</a:t>
              </a:r>
            </a:p>
          </p:txBody>
        </p:sp>
        <p:sp>
          <p:nvSpPr>
            <p:cNvPr id="26642" name="Oval 5"/>
            <p:cNvSpPr>
              <a:spLocks noChangeArrowheads="1"/>
            </p:cNvSpPr>
            <p:nvPr/>
          </p:nvSpPr>
          <p:spPr bwMode="auto">
            <a:xfrm>
              <a:off x="768" y="1752"/>
              <a:ext cx="1587" cy="648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Production ready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</a:t>
              </a:r>
            </a:p>
          </p:txBody>
        </p:sp>
        <p:sp>
          <p:nvSpPr>
            <p:cNvPr id="26643" name="Oval 6"/>
            <p:cNvSpPr>
              <a:spLocks noChangeArrowheads="1"/>
            </p:cNvSpPr>
            <p:nvPr/>
          </p:nvSpPr>
          <p:spPr bwMode="auto">
            <a:xfrm>
              <a:off x="432" y="96"/>
              <a:ext cx="2259" cy="936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Global rollout</a:t>
              </a:r>
            </a:p>
          </p:txBody>
        </p:sp>
        <p:sp>
          <p:nvSpPr>
            <p:cNvPr id="26644" name="Oval 7"/>
            <p:cNvSpPr>
              <a:spLocks noChangeArrowheads="1"/>
            </p:cNvSpPr>
            <p:nvPr/>
          </p:nvSpPr>
          <p:spPr bwMode="auto">
            <a:xfrm>
              <a:off x="576" y="1080"/>
              <a:ext cx="1971" cy="648"/>
            </a:xfrm>
            <a:prstGeom prst="ellipse">
              <a:avLst/>
            </a:pr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 goes live</a:t>
              </a:r>
            </a:p>
          </p:txBody>
        </p:sp>
        <p:sp>
          <p:nvSpPr>
            <p:cNvPr id="26645" name="Text Box 8"/>
            <p:cNvSpPr txBox="1">
              <a:spLocks noChangeArrowheads="1"/>
            </p:cNvSpPr>
            <p:nvPr/>
          </p:nvSpPr>
          <p:spPr bwMode="auto">
            <a:xfrm rot="-5400000">
              <a:off x="-867" y="1817"/>
              <a:ext cx="2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b="1" i="1">
                  <a:latin typeface="Times New Roman" charset="0"/>
                </a:rPr>
                <a:t>Product Development Cycle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276600" y="838200"/>
            <a:ext cx="5483225" cy="5943600"/>
            <a:chOff x="2064" y="96"/>
            <a:chExt cx="3454" cy="3744"/>
          </a:xfrm>
        </p:grpSpPr>
        <p:sp>
          <p:nvSpPr>
            <p:cNvPr id="26629" name="Oval 10"/>
            <p:cNvSpPr>
              <a:spLocks noChangeArrowheads="1"/>
            </p:cNvSpPr>
            <p:nvPr/>
          </p:nvSpPr>
          <p:spPr bwMode="auto">
            <a:xfrm>
              <a:off x="3621" y="3216"/>
              <a:ext cx="964" cy="624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Exploratory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meetings</a:t>
              </a:r>
            </a:p>
          </p:txBody>
        </p:sp>
        <p:sp>
          <p:nvSpPr>
            <p:cNvPr id="26630" name="Oval 11"/>
            <p:cNvSpPr>
              <a:spLocks noChangeArrowheads="1"/>
            </p:cNvSpPr>
            <p:nvPr/>
          </p:nvSpPr>
          <p:spPr bwMode="auto">
            <a:xfrm>
              <a:off x="3446" y="2423"/>
              <a:ext cx="1314" cy="763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Product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feedback 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&amp; building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credibility</a:t>
              </a:r>
            </a:p>
          </p:txBody>
        </p:sp>
        <p:sp>
          <p:nvSpPr>
            <p:cNvPr id="26631" name="Oval 12"/>
            <p:cNvSpPr>
              <a:spLocks noChangeArrowheads="1"/>
            </p:cNvSpPr>
            <p:nvPr/>
          </p:nvSpPr>
          <p:spPr bwMode="auto">
            <a:xfrm>
              <a:off x="3309" y="1752"/>
              <a:ext cx="1587" cy="648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Paying</a:t>
              </a:r>
            </a:p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customers!</a:t>
              </a:r>
            </a:p>
          </p:txBody>
        </p:sp>
        <p:sp>
          <p:nvSpPr>
            <p:cNvPr id="26632" name="Line 13"/>
            <p:cNvSpPr>
              <a:spLocks noChangeShapeType="1"/>
            </p:cNvSpPr>
            <p:nvPr/>
          </p:nvSpPr>
          <p:spPr bwMode="auto">
            <a:xfrm flipV="1">
              <a:off x="2064" y="3504"/>
              <a:ext cx="153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4"/>
            <p:cNvSpPr>
              <a:spLocks noChangeShapeType="1"/>
            </p:cNvSpPr>
            <p:nvPr/>
          </p:nvSpPr>
          <p:spPr bwMode="auto">
            <a:xfrm>
              <a:off x="2284" y="2784"/>
              <a:ext cx="1095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5"/>
            <p:cNvSpPr>
              <a:spLocks noChangeShapeType="1"/>
            </p:cNvSpPr>
            <p:nvPr/>
          </p:nvSpPr>
          <p:spPr bwMode="auto">
            <a:xfrm flipV="1">
              <a:off x="2376" y="2016"/>
              <a:ext cx="91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5" name="Oval 16"/>
            <p:cNvSpPr>
              <a:spLocks noChangeArrowheads="1"/>
            </p:cNvSpPr>
            <p:nvPr/>
          </p:nvSpPr>
          <p:spPr bwMode="auto">
            <a:xfrm>
              <a:off x="2973" y="96"/>
              <a:ext cx="2259" cy="936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A market is born!</a:t>
              </a:r>
            </a:p>
          </p:txBody>
        </p:sp>
        <p:sp>
          <p:nvSpPr>
            <p:cNvPr id="26636" name="Oval 17"/>
            <p:cNvSpPr>
              <a:spLocks noChangeArrowheads="1"/>
            </p:cNvSpPr>
            <p:nvPr/>
          </p:nvSpPr>
          <p:spPr bwMode="auto">
            <a:xfrm>
              <a:off x="3117" y="1080"/>
              <a:ext cx="1971" cy="648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800" b="1" i="1">
                  <a:solidFill>
                    <a:schemeClr val="bg1"/>
                  </a:solidFill>
                  <a:latin typeface="Times New Roman" charset="0"/>
                </a:rPr>
                <a:t>References</a:t>
              </a:r>
            </a:p>
          </p:txBody>
        </p:sp>
        <p:sp>
          <p:nvSpPr>
            <p:cNvPr id="26637" name="Line 18"/>
            <p:cNvSpPr>
              <a:spLocks noChangeShapeType="1"/>
            </p:cNvSpPr>
            <p:nvPr/>
          </p:nvSpPr>
          <p:spPr bwMode="auto">
            <a:xfrm flipV="1">
              <a:off x="2592" y="1392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8" name="Line 19"/>
            <p:cNvSpPr>
              <a:spLocks noChangeShapeType="1"/>
            </p:cNvSpPr>
            <p:nvPr/>
          </p:nvSpPr>
          <p:spPr bwMode="auto">
            <a:xfrm flipV="1">
              <a:off x="2736" y="576"/>
              <a:ext cx="19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Text Box 20"/>
            <p:cNvSpPr txBox="1">
              <a:spLocks noChangeArrowheads="1"/>
            </p:cNvSpPr>
            <p:nvPr/>
          </p:nvSpPr>
          <p:spPr bwMode="auto">
            <a:xfrm rot="5400000" flipH="1">
              <a:off x="4245" y="1855"/>
              <a:ext cx="22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b="1" i="1">
                  <a:latin typeface="Times New Roman" charset="0"/>
                </a:rPr>
                <a:t>Market Development Cycle</a:t>
              </a:r>
            </a:p>
          </p:txBody>
        </p:sp>
      </p:grpSp>
      <p:sp>
        <p:nvSpPr>
          <p:cNvPr id="26628" name="Rectangle 21"/>
          <p:cNvSpPr>
            <a:spLocks noGrp="1" noChangeArrowheads="1"/>
          </p:cNvSpPr>
          <p:nvPr>
            <p:ph type="title"/>
          </p:nvPr>
        </p:nvSpPr>
        <p:spPr>
          <a:xfrm>
            <a:off x="1066800" y="249238"/>
            <a:ext cx="6781800" cy="5889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The Tango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733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 rot="625560">
            <a:off x="7694613" y="1825625"/>
            <a:ext cx="1196975" cy="4297363"/>
          </a:xfrm>
          <a:custGeom>
            <a:avLst/>
            <a:gdLst>
              <a:gd name="connsiteX0" fmla="*/ 0 w 1501913"/>
              <a:gd name="connsiteY0" fmla="*/ 410818 h 4022036"/>
              <a:gd name="connsiteX1" fmla="*/ 1338470 w 1501913"/>
              <a:gd name="connsiteY1" fmla="*/ 516835 h 4022036"/>
              <a:gd name="connsiteX2" fmla="*/ 980661 w 1501913"/>
              <a:gd name="connsiteY2" fmla="*/ 3511827 h 4022036"/>
              <a:gd name="connsiteX3" fmla="*/ 728870 w 1501913"/>
              <a:gd name="connsiteY3" fmla="*/ 3578088 h 40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913" h="4022036">
                <a:moveTo>
                  <a:pt x="0" y="410818"/>
                </a:moveTo>
                <a:cubicBezTo>
                  <a:pt x="587513" y="205409"/>
                  <a:pt x="1175027" y="0"/>
                  <a:pt x="1338470" y="516835"/>
                </a:cubicBezTo>
                <a:cubicBezTo>
                  <a:pt x="1501913" y="1033670"/>
                  <a:pt x="1082261" y="3001618"/>
                  <a:pt x="980661" y="3511827"/>
                </a:cubicBezTo>
                <a:cubicBezTo>
                  <a:pt x="879061" y="4022036"/>
                  <a:pt x="803965" y="3800062"/>
                  <a:pt x="728870" y="3578088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kumimoji="1" lang="en-US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6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Segoe UI" charset="0"/>
              </a:rPr>
              <a:t>The MammOptics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229600" cy="54864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Calibri" charset="0"/>
              </a:rPr>
              <a:t>Hand-held, self contained breast cancer screening device</a:t>
            </a:r>
          </a:p>
          <a:p>
            <a:pPr>
              <a:buFont typeface="Wingdings" charset="0"/>
              <a:buNone/>
            </a:pPr>
            <a:endParaRPr lang="en-US">
              <a:latin typeface="Calibri" charset="0"/>
            </a:endParaRPr>
          </a:p>
          <a:p>
            <a:r>
              <a:rPr lang="en-US" sz="2400">
                <a:latin typeface="Calibri" charset="0"/>
              </a:rPr>
              <a:t>Digital Processing Unit</a:t>
            </a:r>
          </a:p>
          <a:p>
            <a:r>
              <a:rPr lang="en-US" sz="2400">
                <a:latin typeface="Calibri" charset="0"/>
              </a:rPr>
              <a:t>RF and Advanced </a:t>
            </a:r>
          </a:p>
          <a:p>
            <a:pPr>
              <a:buFont typeface="Wingdings" charset="0"/>
              <a:buNone/>
            </a:pPr>
            <a:r>
              <a:rPr lang="en-US" sz="2400">
                <a:latin typeface="Calibri" charset="0"/>
              </a:rPr>
              <a:t>     Integrated Circuit</a:t>
            </a:r>
          </a:p>
          <a:p>
            <a:r>
              <a:rPr lang="en-US" sz="2400">
                <a:latin typeface="Calibri" charset="0"/>
              </a:rPr>
              <a:t>Probe (Lasers </a:t>
            </a:r>
          </a:p>
          <a:p>
            <a:pPr>
              <a:buFont typeface="Wingdings" charset="0"/>
              <a:buNone/>
            </a:pPr>
            <a:r>
              <a:rPr lang="en-US" sz="2400">
                <a:latin typeface="Calibri" charset="0"/>
              </a:rPr>
              <a:t>     and Photo-detectors)</a:t>
            </a:r>
          </a:p>
          <a:p>
            <a:r>
              <a:rPr lang="en-US" sz="2400">
                <a:latin typeface="Calibri" charset="0"/>
              </a:rPr>
              <a:t>Disposable Skin Contact Head</a:t>
            </a:r>
          </a:p>
          <a:p>
            <a:pPr>
              <a:buFont typeface="Wingdings" charset="0"/>
              <a:buNone/>
            </a:pPr>
            <a:endParaRPr lang="en-US">
              <a:latin typeface="Calibri" charset="0"/>
            </a:endParaRPr>
          </a:p>
        </p:txBody>
      </p:sp>
      <p:grpSp>
        <p:nvGrpSpPr>
          <p:cNvPr id="136197" name="Group 15"/>
          <p:cNvGrpSpPr>
            <a:grpSpLocks/>
          </p:cNvGrpSpPr>
          <p:nvPr/>
        </p:nvGrpSpPr>
        <p:grpSpPr bwMode="auto">
          <a:xfrm>
            <a:off x="6645275" y="3886200"/>
            <a:ext cx="2498725" cy="2498725"/>
            <a:chOff x="6172200" y="3810000"/>
            <a:chExt cx="2498725" cy="2498725"/>
          </a:xfrm>
        </p:grpSpPr>
        <p:pic>
          <p:nvPicPr>
            <p:cNvPr id="136206" name="Picture 3" descr="C:\Users\Kyler\AppData\Local\Microsoft\Windows\Temporary Internet Files\Content.IE5\0WCTW5ME\MCj04242360000[1].wm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810000"/>
              <a:ext cx="2498725" cy="249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6400800" y="4038600"/>
              <a:ext cx="2057400" cy="1371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en-US" dirty="0">
                <a:solidFill>
                  <a:srgbClr val="000000"/>
                </a:solidFill>
                <a:latin typeface="Tw Cen MT"/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6553200" y="4343400"/>
              <a:ext cx="838200" cy="838200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en-US" b="1" dirty="0">
                <a:ln w="18000">
                  <a:solidFill>
                    <a:srgbClr val="434342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w Cen MT"/>
              </a:endParaRPr>
            </a:p>
          </p:txBody>
        </p:sp>
        <p:pic>
          <p:nvPicPr>
            <p:cNvPr id="1028" name="Picture 4" descr="C:\Users\Kyler\AppData\Local\Microsoft\Windows\Temporary Internet Files\Content.IE5\04S3XSRA\MCj0442139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43800" y="4343400"/>
              <a:ext cx="838200" cy="855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31" name="Straight Arrow Connector 30"/>
          <p:cNvCxnSpPr/>
          <p:nvPr/>
        </p:nvCxnSpPr>
        <p:spPr>
          <a:xfrm>
            <a:off x="3733800" y="29718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200400" y="3352800"/>
            <a:ext cx="16764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743200" y="3657600"/>
            <a:ext cx="21336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419600" y="4038600"/>
            <a:ext cx="762000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6" idx="1"/>
          </p:cNvCxnSpPr>
          <p:nvPr/>
        </p:nvCxnSpPr>
        <p:spPr>
          <a:xfrm flipV="1">
            <a:off x="4648200" y="1830388"/>
            <a:ext cx="2830513" cy="9128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78713" y="1600200"/>
            <a:ext cx="12954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dirty="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9 Inches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3276600"/>
            <a:ext cx="7334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~5 lbs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6205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l"/>
            <a:fld id="{6E8E342A-D194-4748-9A80-160726E4D457}" type="slidenum">
              <a:rPr kumimoji="0" lang="en-US">
                <a:solidFill>
                  <a:srgbClr val="000000"/>
                </a:solidFill>
              </a:rPr>
              <a:pPr algn="l"/>
              <a:t>70</a:t>
            </a:fld>
            <a:endParaRPr kumimoji="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7" name="Picture 3"/>
          <p:cNvPicPr>
            <a:picLocks noChangeAspect="1" noChangeArrowheads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57529">
            <a:off x="2151063" y="1619250"/>
            <a:ext cx="3146425" cy="1914525"/>
          </a:xfrm>
          <a:prstGeom prst="rect">
            <a:avLst/>
          </a:prstGeom>
          <a:solidFill>
            <a:srgbClr val="FFD9D9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/>
          <p:nvPr/>
        </p:nvSpPr>
        <p:spPr>
          <a:xfrm rot="1417663">
            <a:off x="4972050" y="3260725"/>
            <a:ext cx="2805113" cy="463550"/>
          </a:xfrm>
          <a:custGeom>
            <a:avLst/>
            <a:gdLst>
              <a:gd name="connsiteX0" fmla="*/ 0 w 1501913"/>
              <a:gd name="connsiteY0" fmla="*/ 410818 h 4022036"/>
              <a:gd name="connsiteX1" fmla="*/ 1338470 w 1501913"/>
              <a:gd name="connsiteY1" fmla="*/ 516835 h 4022036"/>
              <a:gd name="connsiteX2" fmla="*/ 980661 w 1501913"/>
              <a:gd name="connsiteY2" fmla="*/ 3511827 h 4022036"/>
              <a:gd name="connsiteX3" fmla="*/ 728870 w 1501913"/>
              <a:gd name="connsiteY3" fmla="*/ 3578088 h 40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913" h="4022036">
                <a:moveTo>
                  <a:pt x="0" y="410818"/>
                </a:moveTo>
                <a:cubicBezTo>
                  <a:pt x="587513" y="205409"/>
                  <a:pt x="1175027" y="0"/>
                  <a:pt x="1338470" y="516835"/>
                </a:cubicBezTo>
                <a:cubicBezTo>
                  <a:pt x="1501913" y="1033670"/>
                  <a:pt x="1082261" y="3001618"/>
                  <a:pt x="980661" y="3511827"/>
                </a:cubicBezTo>
                <a:cubicBezTo>
                  <a:pt x="879061" y="4022036"/>
                  <a:pt x="803965" y="3800062"/>
                  <a:pt x="728870" y="3578088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kumimoji="1" lang="en-US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7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Segoe UI" charset="0"/>
              </a:rPr>
              <a:t>How it Works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l"/>
            <a:fld id="{377B199B-2290-DE47-99F7-68D020E589DF}" type="slidenum">
              <a:rPr kumimoji="0" lang="en-US">
                <a:solidFill>
                  <a:srgbClr val="000000"/>
                </a:solidFill>
              </a:rPr>
              <a:pPr algn="l"/>
              <a:t>71</a:t>
            </a:fld>
            <a:endParaRPr kumimoji="0" lang="en-US">
              <a:solidFill>
                <a:srgbClr val="000000"/>
              </a:solidFill>
            </a:endParaRPr>
          </a:p>
        </p:txBody>
      </p:sp>
      <p:pic>
        <p:nvPicPr>
          <p:cNvPr id="137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5000"/>
            <a:ext cx="266858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5263" y="2198688"/>
            <a:ext cx="1989137" cy="1322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sz="20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+mn-cs"/>
              </a:rPr>
              <a:t>Abnormality detected!</a:t>
            </a:r>
          </a:p>
          <a:p>
            <a:pPr algn="ctr">
              <a:defRPr/>
            </a:pPr>
            <a:endParaRPr kumimoji="1" lang="en-US" sz="2000" b="1" dirty="0">
              <a:solidFill>
                <a:srgbClr val="FF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ctr">
              <a:defRPr/>
            </a:pPr>
            <a:r>
              <a:rPr kumimoji="1" lang="en-US" sz="20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+mn-cs"/>
              </a:rPr>
              <a:t>d = 1cm</a:t>
            </a:r>
            <a:endParaRPr kumimoji="1" lang="en-US" sz="2000" b="1" dirty="0">
              <a:solidFill>
                <a:srgbClr val="FF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Chord 10"/>
          <p:cNvSpPr/>
          <p:nvPr/>
        </p:nvSpPr>
        <p:spPr>
          <a:xfrm rot="17281562">
            <a:off x="2364581" y="2797970"/>
            <a:ext cx="384175" cy="417512"/>
          </a:xfrm>
          <a:prstGeom prst="chord">
            <a:avLst>
              <a:gd name="adj1" fmla="val 4805646"/>
              <a:gd name="adj2" fmla="val 1620000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" name="Chord 11"/>
          <p:cNvSpPr/>
          <p:nvPr/>
        </p:nvSpPr>
        <p:spPr>
          <a:xfrm rot="17281562">
            <a:off x="2902744" y="2934494"/>
            <a:ext cx="384175" cy="417513"/>
          </a:xfrm>
          <a:prstGeom prst="chord">
            <a:avLst>
              <a:gd name="adj1" fmla="val 4805646"/>
              <a:gd name="adj2" fmla="val 1620000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" name="Freeform 12"/>
          <p:cNvSpPr/>
          <p:nvPr/>
        </p:nvSpPr>
        <p:spPr>
          <a:xfrm rot="18424159">
            <a:off x="523875" y="2963863"/>
            <a:ext cx="3033713" cy="2173287"/>
          </a:xfrm>
          <a:custGeom>
            <a:avLst/>
            <a:gdLst>
              <a:gd name="connsiteX0" fmla="*/ 143301 w 3696267"/>
              <a:gd name="connsiteY0" fmla="*/ 234287 h 1717343"/>
              <a:gd name="connsiteX1" fmla="*/ 2449772 w 3696267"/>
              <a:gd name="connsiteY1" fmla="*/ 302525 h 1717343"/>
              <a:gd name="connsiteX2" fmla="*/ 3309581 w 3696267"/>
              <a:gd name="connsiteY2" fmla="*/ 1708245 h 1717343"/>
              <a:gd name="connsiteX3" fmla="*/ 143301 w 3696267"/>
              <a:gd name="connsiteY3" fmla="*/ 234287 h 17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267" h="1717343">
                <a:moveTo>
                  <a:pt x="143301" y="234287"/>
                </a:moveTo>
                <a:cubicBezTo>
                  <a:pt x="0" y="0"/>
                  <a:pt x="1922059" y="56865"/>
                  <a:pt x="2449772" y="302525"/>
                </a:cubicBezTo>
                <a:cubicBezTo>
                  <a:pt x="2977485" y="548185"/>
                  <a:pt x="3696267" y="1717343"/>
                  <a:pt x="3309581" y="1708245"/>
                </a:cubicBezTo>
                <a:cubicBezTo>
                  <a:pt x="2922895" y="1699147"/>
                  <a:pt x="286602" y="468574"/>
                  <a:pt x="143301" y="234287"/>
                </a:cubicBezTo>
                <a:close/>
              </a:path>
            </a:pathLst>
          </a:custGeom>
          <a:solidFill>
            <a:srgbClr val="FE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 dirty="0">
              <a:solidFill>
                <a:srgbClr val="FF0000"/>
              </a:solidFill>
              <a:latin typeface="Tw Cen M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14600" y="3581400"/>
            <a:ext cx="228600" cy="2286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FFFFFF"/>
              </a:solidFill>
              <a:latin typeface="Tw Cen MT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5400000">
            <a:off x="2667000" y="3276600"/>
            <a:ext cx="457200" cy="3048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4" idx="1"/>
          </p:cNvCxnSpPr>
          <p:nvPr/>
        </p:nvCxnSpPr>
        <p:spPr>
          <a:xfrm rot="16200000" flipV="1">
            <a:off x="2209800" y="3276600"/>
            <a:ext cx="566738" cy="109538"/>
          </a:xfrm>
          <a:prstGeom prst="curvedConnector3">
            <a:avLst>
              <a:gd name="adj1" fmla="val 50000"/>
            </a:avLst>
          </a:prstGeom>
          <a:ln w="19050">
            <a:solidFill>
              <a:srgbClr val="FFC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1790700" y="3238500"/>
            <a:ext cx="762000" cy="2286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14513" y="3106738"/>
            <a:ext cx="36195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d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52600" y="2286000"/>
            <a:ext cx="990600" cy="152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00" y="1868488"/>
            <a:ext cx="19050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Operates like a Radar system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rot="5400000" flipH="1" flipV="1">
            <a:off x="1885950" y="4057650"/>
            <a:ext cx="1143000" cy="342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0600" y="4605338"/>
            <a:ext cx="185896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Different physiological content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3976688"/>
            <a:ext cx="3598863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5400000">
            <a:off x="3200400" y="3048000"/>
            <a:ext cx="91440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57600" y="2971800"/>
            <a:ext cx="13716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Direction of probe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2667000" y="3962400"/>
            <a:ext cx="533400" cy="2209800"/>
          </a:xfrm>
          <a:prstGeom prst="leftBrace">
            <a:avLst>
              <a:gd name="adj1" fmla="val 77416"/>
              <a:gd name="adj2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kumimoji="1" lang="en-US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21" grpId="0"/>
      <p:bldP spid="24" grpId="0"/>
      <p:bldP spid="32" grpId="0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Segoe UI" charset="0"/>
              </a:rPr>
              <a:t>Execution Beats Hypotheses</a:t>
            </a:r>
          </a:p>
        </p:txBody>
      </p:sp>
      <p:sp>
        <p:nvSpPr>
          <p:cNvPr id="138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Calibri" charset="0"/>
              </a:rPr>
              <a:t>How will your team respond to those difficult questions…</a:t>
            </a:r>
          </a:p>
          <a:p>
            <a:r>
              <a:rPr lang="en-US">
                <a:latin typeface="Calibri" charset="0"/>
              </a:rPr>
              <a:t>Build your product or service and get reactions and statistics</a:t>
            </a:r>
          </a:p>
          <a:p>
            <a:r>
              <a:rPr lang="en-US">
                <a:latin typeface="Calibri" charset="0"/>
              </a:rPr>
              <a:t>Develop prototypes, screen-shots, demos, etc.</a:t>
            </a:r>
          </a:p>
          <a:p>
            <a:r>
              <a:rPr lang="en-US">
                <a:latin typeface="Calibri" charset="0"/>
              </a:rPr>
              <a:t>Measure, revise, measure, revise….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da-DK">
                <a:latin typeface="Trebuchet MS" charset="0"/>
                <a:ea typeface="Segoe UI" charset="0"/>
              </a:rPr>
              <a:t>TA Announcements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4525962"/>
          </a:xfrm>
        </p:spPr>
        <p:txBody>
          <a:bodyPr>
            <a:normAutofit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/>
                </a:solidFill>
                <a:ea typeface="+mn-ea"/>
              </a:rPr>
              <a:t>Website fully functional and updated!!!</a:t>
            </a:r>
          </a:p>
          <a:p>
            <a:pPr marL="320040" indent="-320040"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bg1"/>
              </a:solidFill>
              <a:ea typeface="+mn-ea"/>
            </a:endParaRP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bg1"/>
                </a:solidFill>
                <a:ea typeface="+mn-ea"/>
              </a:rPr>
              <a:t>Thanks </a:t>
            </a:r>
            <a:r>
              <a:rPr lang="en-US" sz="2400" dirty="0">
                <a:solidFill>
                  <a:schemeClr val="bg1"/>
                </a:solidFill>
                <a:ea typeface="+mn-ea"/>
              </a:rPr>
              <a:t>for submitting the assignments on time and correctly!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</a:rPr>
              <a:t>The TAs will be giving you feedback throughout the week </a:t>
            </a:r>
          </a:p>
          <a:p>
            <a:pPr marL="45720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</a:rPr>
              <a:t>	(Red Light, Yellow Light, Green Light</a:t>
            </a:r>
            <a:r>
              <a:rPr lang="en-US" sz="2400" dirty="0" smtClean="0">
                <a:solidFill>
                  <a:schemeClr val="bg1"/>
                </a:solidFill>
                <a:ea typeface="+mn-ea"/>
              </a:rPr>
              <a:t>)</a:t>
            </a:r>
          </a:p>
          <a:p>
            <a:pPr marL="45720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000" dirty="0">
              <a:solidFill>
                <a:schemeClr val="bg1"/>
              </a:solidFill>
              <a:ea typeface="+mn-ea"/>
            </a:endParaRP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/>
                </a:solidFill>
                <a:ea typeface="+mn-ea"/>
              </a:rPr>
              <a:t>Gate 1 this Saturday!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500" dirty="0" smtClean="0">
                <a:solidFill>
                  <a:schemeClr val="bg1"/>
                </a:solidFill>
                <a:ea typeface="+mn-ea"/>
              </a:rPr>
              <a:t>Thanks for signing up for spots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da-DK">
                <a:latin typeface="Trebuchet MS" charset="0"/>
                <a:ea typeface="Segoe UI" charset="0"/>
              </a:rPr>
              <a:t>Gate 1</a:t>
            </a:r>
          </a:p>
        </p:txBody>
      </p:sp>
      <p:sp>
        <p:nvSpPr>
          <p:cNvPr id="140290" name="Content Placeholder 2"/>
          <p:cNvSpPr>
            <a:spLocks noGrp="1"/>
          </p:cNvSpPr>
          <p:nvPr>
            <p:ph idx="1"/>
          </p:nvPr>
        </p:nvSpPr>
        <p:spPr>
          <a:xfrm>
            <a:off x="457200" y="1077913"/>
            <a:ext cx="8229600" cy="4941887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 sz="4000">
                <a:latin typeface="Calibri" charset="0"/>
              </a:rPr>
              <a:t>Prep</a:t>
            </a:r>
          </a:p>
          <a:p>
            <a:pPr lvl="1">
              <a:buFont typeface="Wingdings" charset="0"/>
              <a:buChar char="§"/>
            </a:pPr>
            <a:r>
              <a:rPr lang="en-US" sz="2400">
                <a:latin typeface="Calibri" charset="0"/>
              </a:rPr>
              <a:t>15 Min Presentation for CMO &amp; CTO </a:t>
            </a:r>
          </a:p>
          <a:p>
            <a:pPr lvl="2">
              <a:buFont typeface="Wingdings" charset="0"/>
              <a:buChar char="§"/>
            </a:pPr>
            <a:r>
              <a:rPr lang="en-US" sz="1800">
                <a:latin typeface="Calibri" charset="0"/>
              </a:rPr>
              <a:t>50% presentation for CMO, 50% for CTO</a:t>
            </a:r>
          </a:p>
          <a:p>
            <a:pPr lvl="2">
              <a:buFont typeface="Wingdings" charset="0"/>
              <a:buChar char="§"/>
            </a:pPr>
            <a:r>
              <a:rPr lang="en-US" sz="1800">
                <a:latin typeface="Calibri" charset="0"/>
              </a:rPr>
              <a:t>Product / Market fit question types</a:t>
            </a:r>
          </a:p>
          <a:p>
            <a:pPr lvl="2">
              <a:buFont typeface="Wingdings" charset="0"/>
              <a:buChar char="§"/>
            </a:pPr>
            <a:r>
              <a:rPr lang="en-US" sz="1800">
                <a:latin typeface="Calibri" charset="0"/>
              </a:rPr>
              <a:t>15 min of Q&amp;A from Panel</a:t>
            </a:r>
          </a:p>
          <a:p>
            <a:pPr lvl="1">
              <a:buFont typeface="Wingdings" charset="0"/>
              <a:buChar char="§"/>
            </a:pPr>
            <a:r>
              <a:rPr lang="en-US" sz="2400">
                <a:latin typeface="Calibri" charset="0"/>
              </a:rPr>
              <a:t>Prep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Look at Piazza announcement for guidelines</a:t>
            </a:r>
          </a:p>
          <a:p>
            <a:pPr lvl="1">
              <a:buFont typeface="Wingdings" charset="0"/>
              <a:buChar char="§"/>
            </a:pPr>
            <a:r>
              <a:rPr lang="en-US" sz="2400">
                <a:latin typeface="Calibri" charset="0"/>
              </a:rPr>
              <a:t>Feedback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We will give red/yellow/green feedback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da-DK">
                <a:latin typeface="Trebuchet MS" charset="0"/>
                <a:ea typeface="Segoe UI" charset="0"/>
              </a:rPr>
              <a:t>Gate 1</a:t>
            </a:r>
          </a:p>
        </p:txBody>
      </p:sp>
      <p:sp>
        <p:nvSpPr>
          <p:cNvPr id="141314" name="Content Placeholder 2"/>
          <p:cNvSpPr>
            <a:spLocks noGrp="1"/>
          </p:cNvSpPr>
          <p:nvPr>
            <p:ph idx="1"/>
          </p:nvPr>
        </p:nvSpPr>
        <p:spPr>
          <a:xfrm>
            <a:off x="457200" y="1077913"/>
            <a:ext cx="8229600" cy="4941887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 sz="4000">
                <a:latin typeface="Calibri" charset="0"/>
              </a:rPr>
              <a:t>Gate I Panelists</a:t>
            </a:r>
          </a:p>
          <a:p>
            <a:pPr lvl="1">
              <a:buFont typeface="Wingdings" charset="0"/>
              <a:buChar char="§"/>
            </a:pPr>
            <a:r>
              <a:rPr lang="en-US" sz="2400">
                <a:latin typeface="Calibri" charset="0"/>
              </a:rPr>
              <a:t>Mentors 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David Bakker, Ofer Ronen, Mahesh Bhatia</a:t>
            </a:r>
          </a:p>
          <a:p>
            <a:pPr lvl="1">
              <a:buFont typeface="Wingdings" charset="0"/>
              <a:buChar char="§"/>
            </a:pPr>
            <a:r>
              <a:rPr lang="en-US" sz="2400">
                <a:latin typeface="Calibri" charset="0"/>
              </a:rPr>
              <a:t>Investors 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Marcel Majon, xSeed</a:t>
            </a:r>
          </a:p>
          <a:p>
            <a:pPr lvl="1">
              <a:buFont typeface="Wingdings" charset="0"/>
              <a:buChar char="§"/>
            </a:pPr>
            <a:r>
              <a:rPr lang="en-US" sz="2400">
                <a:latin typeface="Calibri" charset="0"/>
              </a:rPr>
              <a:t>Founders 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Matt Rabinowitz, CEO Natera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Vishal Parikh StartX, Motiv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Paul D’Antilio, CFO Start-up Weekend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Thomas Atchison, Mavericks Civilian Space Foundation</a:t>
            </a:r>
          </a:p>
          <a:p>
            <a:pPr lvl="2">
              <a:buFont typeface="Wingdings" charset="0"/>
              <a:buChar char="§"/>
            </a:pPr>
            <a:r>
              <a:rPr lang="en-US" sz="2100">
                <a:latin typeface="Calibri" charset="0"/>
              </a:rPr>
              <a:t>Pascal Levy-Garboua, SixDoors CEO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2"/>
          <p:cNvSpPr>
            <a:spLocks noGrp="1"/>
          </p:cNvSpPr>
          <p:nvPr>
            <p:ph type="title"/>
          </p:nvPr>
        </p:nvSpPr>
        <p:spPr>
          <a:xfrm>
            <a:off x="228600" y="28575"/>
            <a:ext cx="8686800" cy="990600"/>
          </a:xfrm>
        </p:spPr>
        <p:txBody>
          <a:bodyPr/>
          <a:lstStyle/>
          <a:p>
            <a:r>
              <a:rPr lang="da-DK">
                <a:latin typeface="Trebuchet MS" charset="0"/>
                <a:ea typeface="Segoe UI" charset="0"/>
              </a:rPr>
              <a:t>Announcements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marL="320040" indent="-320040" fontAlgn="auto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/>
                </a:solidFill>
                <a:ea typeface="+mn-ea"/>
              </a:rPr>
              <a:t>Assignment </a:t>
            </a:r>
            <a:r>
              <a:rPr lang="en-US" sz="2800" dirty="0">
                <a:solidFill>
                  <a:schemeClr val="bg1"/>
                </a:solidFill>
                <a:ea typeface="+mn-ea"/>
              </a:rPr>
              <a:t>3 Due Monday 10/</a:t>
            </a:r>
            <a:r>
              <a:rPr lang="en-US" sz="2800" dirty="0" smtClean="0">
                <a:solidFill>
                  <a:schemeClr val="bg1"/>
                </a:solidFill>
                <a:ea typeface="+mn-ea"/>
              </a:rPr>
              <a:t>13 </a:t>
            </a:r>
            <a:r>
              <a:rPr lang="en-US" sz="2800" dirty="0">
                <a:solidFill>
                  <a:schemeClr val="bg1"/>
                </a:solidFill>
                <a:ea typeface="+mn-ea"/>
              </a:rPr>
              <a:t>11:59PM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ea typeface="+mn-ea"/>
              </a:rPr>
              <a:t>Financial Model Assumptions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ea typeface="+mn-ea"/>
              </a:rPr>
              <a:t>Submit </a:t>
            </a:r>
            <a:r>
              <a:rPr lang="en-US" dirty="0" smtClean="0">
                <a:solidFill>
                  <a:schemeClr val="bg1"/>
                </a:solidFill>
                <a:ea typeface="+mn-ea"/>
              </a:rPr>
              <a:t>to msande273@gmail.com </a:t>
            </a:r>
            <a:endParaRPr lang="en-US" dirty="0">
              <a:solidFill>
                <a:schemeClr val="bg1"/>
              </a:solidFill>
              <a:ea typeface="+mn-ea"/>
            </a:endParaRPr>
          </a:p>
          <a:p>
            <a:pPr marL="45720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000" dirty="0">
              <a:solidFill>
                <a:schemeClr val="bg1"/>
              </a:solidFill>
              <a:ea typeface="+mn-ea"/>
            </a:endParaRP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/>
                </a:solidFill>
                <a:ea typeface="+mn-ea"/>
              </a:rPr>
              <a:t>Financial Modeling for Start-ups 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100" dirty="0" smtClean="0">
                <a:solidFill>
                  <a:schemeClr val="bg1"/>
                </a:solidFill>
                <a:ea typeface="+mn-ea"/>
              </a:rPr>
              <a:t>Watch Peter Kent Video/PPT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100" dirty="0">
                <a:solidFill>
                  <a:schemeClr val="bg1"/>
                </a:solidFill>
                <a:ea typeface="+mn-ea"/>
              </a:rPr>
              <a:t>R</a:t>
            </a:r>
            <a:r>
              <a:rPr lang="en-US" sz="2100" dirty="0" smtClean="0">
                <a:solidFill>
                  <a:schemeClr val="bg1"/>
                </a:solidFill>
                <a:ea typeface="+mn-ea"/>
              </a:rPr>
              <a:t>eview financial model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100" dirty="0">
                <a:solidFill>
                  <a:schemeClr val="bg1"/>
                </a:solidFill>
                <a:ea typeface="+mn-ea"/>
              </a:rPr>
              <a:t>S</a:t>
            </a:r>
            <a:r>
              <a:rPr lang="en-US" sz="2100" dirty="0" smtClean="0">
                <a:solidFill>
                  <a:schemeClr val="bg1"/>
                </a:solidFill>
                <a:ea typeface="+mn-ea"/>
              </a:rPr>
              <a:t>ubmit </a:t>
            </a:r>
            <a:r>
              <a:rPr lang="en-US" sz="2100" dirty="0">
                <a:solidFill>
                  <a:schemeClr val="bg1"/>
                </a:solidFill>
                <a:ea typeface="+mn-ea"/>
              </a:rPr>
              <a:t>q</a:t>
            </a:r>
            <a:r>
              <a:rPr lang="en-US" sz="2100" dirty="0" smtClean="0">
                <a:solidFill>
                  <a:schemeClr val="bg1"/>
                </a:solidFill>
                <a:ea typeface="+mn-ea"/>
              </a:rPr>
              <a:t>uestions for Q&amp;A by Monday 11:59pm</a:t>
            </a:r>
          </a:p>
          <a:p>
            <a:pPr marL="320040" indent="-320040" fontAlgn="auto"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ea typeface="+mn-ea"/>
            </a:endParaRPr>
          </a:p>
          <a:p>
            <a:pPr marL="320040" indent="-320040"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bg1"/>
                </a:solidFill>
                <a:ea typeface="+mn-ea"/>
              </a:rPr>
              <a:t>Upcoming classes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100" dirty="0" smtClean="0">
                <a:solidFill>
                  <a:schemeClr val="bg1"/>
                </a:solidFill>
                <a:ea typeface="+mn-ea"/>
              </a:rPr>
              <a:t>Speaker Prep: Mike </a:t>
            </a:r>
            <a:r>
              <a:rPr lang="en-US" sz="2100" dirty="0" err="1" smtClean="0">
                <a:solidFill>
                  <a:schemeClr val="bg1"/>
                </a:solidFill>
                <a:ea typeface="+mn-ea"/>
              </a:rPr>
              <a:t>Kourey</a:t>
            </a:r>
            <a:r>
              <a:rPr lang="en-US" sz="2100" dirty="0" smtClean="0">
                <a:solidFill>
                  <a:schemeClr val="bg1"/>
                </a:solidFill>
                <a:ea typeface="+mn-ea"/>
              </a:rPr>
              <a:t>, </a:t>
            </a:r>
            <a:r>
              <a:rPr lang="en-US" sz="2100" dirty="0" err="1" smtClean="0">
                <a:solidFill>
                  <a:schemeClr val="bg1"/>
                </a:solidFill>
                <a:ea typeface="+mn-ea"/>
              </a:rPr>
              <a:t>Khosla</a:t>
            </a:r>
            <a:r>
              <a:rPr lang="en-US" sz="2100" dirty="0" smtClean="0">
                <a:solidFill>
                  <a:schemeClr val="bg1"/>
                </a:solidFill>
                <a:ea typeface="+mn-ea"/>
              </a:rPr>
              <a:t> Ventures</a:t>
            </a:r>
          </a:p>
          <a:p>
            <a:pPr marL="640080" lvl="1" indent="-274320" fontAlgn="auto">
              <a:spcAft>
                <a:spcPts val="0"/>
              </a:spcAft>
              <a:defRPr/>
            </a:pPr>
            <a:r>
              <a:rPr lang="en-US" sz="2100" dirty="0" smtClean="0">
                <a:solidFill>
                  <a:schemeClr val="bg1"/>
                </a:solidFill>
                <a:ea typeface="+mn-ea"/>
              </a:rPr>
              <a:t>Special Session: Financial modeling Deep Dive 10/16 5pm Nano 232</a:t>
            </a:r>
            <a:endParaRPr lang="en-US" sz="2100" dirty="0">
              <a:solidFill>
                <a:schemeClr val="bg1"/>
              </a:solidFill>
              <a:ea typeface="+mn-ea"/>
            </a:endParaRPr>
          </a:p>
          <a:p>
            <a:pPr marL="45720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>
              <a:solidFill>
                <a:schemeClr val="bg1"/>
              </a:solidFill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5105400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Common Mistakes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dirty="0" smtClean="0">
                <a:cs typeface="ＭＳ Ｐゴシック" charset="0"/>
              </a:rPr>
              <a:t>Starting to sell too late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dirty="0" smtClean="0">
                <a:cs typeface="ＭＳ Ｐゴシック" charset="0"/>
              </a:rPr>
              <a:t>Over-emphasizing the product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dirty="0" smtClean="0">
                <a:cs typeface="ＭＳ Ｐゴシック" charset="0"/>
              </a:rPr>
              <a:t>Big company product testing process</a:t>
            </a:r>
          </a:p>
          <a:p>
            <a:pPr marL="533400" indent="-533400" eaLnBrk="1" hangingPunct="1">
              <a:lnSpc>
                <a:spcPct val="200000"/>
              </a:lnSpc>
              <a:buFont typeface="Wingdings" panose="05000000000000000000" pitchFamily="2" charset="2"/>
              <a:buNone/>
              <a:defRPr/>
            </a:pPr>
            <a:r>
              <a:rPr lang="en-US" i="1" dirty="0" smtClean="0">
                <a:cs typeface="ＭＳ Ｐゴシック" charset="0"/>
              </a:rPr>
              <a:t>And some others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cs typeface="ＭＳ Ｐゴシック" charset="0"/>
              </a:rPr>
              <a:t>The launch fizzle</a:t>
            </a:r>
            <a:endParaRPr lang="en-US" i="1" dirty="0" smtClean="0">
              <a:cs typeface="ＭＳ Ｐゴシック" charset="0"/>
            </a:endParaRPr>
          </a:p>
          <a:p>
            <a:pPr marL="533400" indent="-533400" eaLnBrk="1" hangingPunct="1">
              <a:buFontTx/>
              <a:buNone/>
              <a:defRPr/>
            </a:pPr>
            <a:r>
              <a:rPr lang="en-US" dirty="0" smtClean="0">
                <a:cs typeface="ＭＳ Ｐゴシック" charset="0"/>
              </a:rPr>
              <a:t>Selling consulting projects</a:t>
            </a:r>
          </a:p>
          <a:p>
            <a:pPr marL="533400" indent="-533400" eaLnBrk="1" hangingPunct="1">
              <a:buFontTx/>
              <a:buNone/>
              <a:defRPr/>
            </a:pPr>
            <a:r>
              <a:rPr lang="en-US" dirty="0" smtClean="0">
                <a:cs typeface="ＭＳ Ｐゴシック" charset="0"/>
              </a:rPr>
              <a:t>Ramping sales before product is ready</a:t>
            </a:r>
          </a:p>
          <a:p>
            <a:pPr marL="533400" indent="-533400" eaLnBrk="1" hangingPunct="1">
              <a:buFontTx/>
              <a:buNone/>
              <a:defRPr/>
            </a:pPr>
            <a:r>
              <a:rPr lang="en-US" dirty="0" smtClean="0">
                <a:cs typeface="ＭＳ Ｐゴシック" charset="0"/>
              </a:rPr>
              <a:t>Ramping development before market is proven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6664325" cy="685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Mistake 1. Starting to Sell Too Late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5900"/>
            <a:ext cx="4470400" cy="3708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Where marketers and entrepreneurs go wrong: 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What’s wrong with that?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MS PGothic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  <a:ea typeface="MS PGothic" charset="0"/>
              </a:rPr>
              <a:t>What you must get right:</a:t>
            </a:r>
          </a:p>
        </p:txBody>
      </p:sp>
      <p:sp>
        <p:nvSpPr>
          <p:cNvPr id="450564" name="Rectangle 4"/>
          <p:cNvSpPr>
            <a:spLocks noChangeArrowheads="1"/>
          </p:cNvSpPr>
          <p:nvPr/>
        </p:nvSpPr>
        <p:spPr bwMode="auto">
          <a:xfrm>
            <a:off x="4876800" y="1524000"/>
            <a:ext cx="403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Building the vision</a:t>
            </a:r>
          </a:p>
        </p:txBody>
      </p:sp>
      <p:sp>
        <p:nvSpPr>
          <p:cNvPr id="450565" name="Rectangle 5"/>
          <p:cNvSpPr>
            <a:spLocks noChangeArrowheads="1"/>
          </p:cNvSpPr>
          <p:nvPr/>
        </p:nvSpPr>
        <p:spPr bwMode="auto">
          <a:xfrm>
            <a:off x="660400" y="2679700"/>
            <a:ext cx="4038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spcAft>
                <a:spcPct val="10000"/>
              </a:spcAft>
              <a:buClr>
                <a:srgbClr val="FFFFFF"/>
              </a:buClr>
              <a:buSzPct val="80000"/>
              <a:buFont typeface="Wingdings" charset="0"/>
              <a:buChar char="§"/>
            </a:pPr>
            <a:endParaRPr lang="en-US" sz="2200" b="1"/>
          </a:p>
        </p:txBody>
      </p:sp>
      <p:sp>
        <p:nvSpPr>
          <p:cNvPr id="450566" name="Rectangle 6"/>
          <p:cNvSpPr>
            <a:spLocks noChangeArrowheads="1"/>
          </p:cNvSpPr>
          <p:nvPr/>
        </p:nvSpPr>
        <p:spPr bwMode="auto">
          <a:xfrm>
            <a:off x="4826000" y="2819400"/>
            <a:ext cx="4038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Build too much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Build the wrong stuff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Deliver too late</a:t>
            </a:r>
          </a:p>
        </p:txBody>
      </p:sp>
      <p:sp>
        <p:nvSpPr>
          <p:cNvPr id="450567" name="Rectangle 7"/>
          <p:cNvSpPr>
            <a:spLocks noChangeArrowheads="1"/>
          </p:cNvSpPr>
          <p:nvPr/>
        </p:nvSpPr>
        <p:spPr bwMode="auto">
          <a:xfrm>
            <a:off x="685800" y="3479800"/>
            <a:ext cx="4038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spcAft>
                <a:spcPct val="10000"/>
              </a:spcAft>
              <a:buClr>
                <a:srgbClr val="FFFFFF"/>
              </a:buClr>
              <a:buSzPct val="80000"/>
              <a:buFont typeface="Wingdings" charset="0"/>
              <a:buChar char="§"/>
            </a:pPr>
            <a:endParaRPr lang="en-US" sz="2800">
              <a:latin typeface="Tahoma" charset="0"/>
            </a:endParaRPr>
          </a:p>
        </p:txBody>
      </p:sp>
      <p:sp>
        <p:nvSpPr>
          <p:cNvPr id="450568" name="Rectangle 8"/>
          <p:cNvSpPr>
            <a:spLocks noChangeArrowheads="1"/>
          </p:cNvSpPr>
          <p:nvPr/>
        </p:nvSpPr>
        <p:spPr bwMode="auto">
          <a:xfrm>
            <a:off x="4864100" y="4495800"/>
            <a:ext cx="4038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 b="1" i="1">
                <a:solidFill>
                  <a:schemeClr val="accent2"/>
                </a:solidFill>
              </a:rPr>
              <a:t>Identify minimum</a:t>
            </a:r>
            <a:r>
              <a:rPr lang="en-US" sz="2200" b="1">
                <a:solidFill>
                  <a:schemeClr val="accent2"/>
                </a:solidFill>
              </a:rPr>
              <a:t> </a:t>
            </a:r>
            <a:r>
              <a:rPr lang="en-US" sz="2200" b="1" i="1">
                <a:solidFill>
                  <a:schemeClr val="accent2"/>
                </a:solidFill>
              </a:rPr>
              <a:t>compelling</a:t>
            </a:r>
            <a:r>
              <a:rPr lang="en-US" sz="2200"/>
              <a:t> feature set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Learn how to sell</a:t>
            </a:r>
          </a:p>
          <a:p>
            <a:pPr marL="342900" indent="-342900" eaLnBrk="1" hangingPunct="1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/>
              <a:t>Seek out early customer partners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0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0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3" grpId="0" build="p" autoUpdateAnimBg="0" advAuto="0"/>
      <p:bldP spid="450564" grpId="0" autoUpdateAnimBg="0"/>
      <p:bldP spid="450565" grpId="0" autoUpdateAnimBg="0"/>
      <p:bldP spid="450566" grpId="0" autoUpdateAnimBg="0"/>
      <p:bldP spid="450567" grpId="0" autoUpdateAnimBg="0"/>
      <p:bldP spid="450568" grpId="0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sande273_ppt_theme">
  <a:themeElements>
    <a:clrScheme name="Custom 22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900000"/>
      </a:accent1>
      <a:accent2>
        <a:srgbClr val="434342"/>
      </a:accent2>
      <a:accent3>
        <a:srgbClr val="D9D9D9"/>
      </a:accent3>
      <a:accent4>
        <a:srgbClr val="000000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22">
    <a:dk1>
      <a:srgbClr val="000000"/>
    </a:dk1>
    <a:lt1>
      <a:srgbClr val="FFFFFF"/>
    </a:lt1>
    <a:dk2>
      <a:srgbClr val="434342"/>
    </a:dk2>
    <a:lt2>
      <a:srgbClr val="CDD7D9"/>
    </a:lt2>
    <a:accent1>
      <a:srgbClr val="900000"/>
    </a:accent1>
    <a:accent2>
      <a:srgbClr val="434342"/>
    </a:accent2>
    <a:accent3>
      <a:srgbClr val="D9D9D9"/>
    </a:accent3>
    <a:accent4>
      <a:srgbClr val="000000"/>
    </a:accent4>
    <a:accent5>
      <a:srgbClr val="C2AD8D"/>
    </a:accent5>
    <a:accent6>
      <a:srgbClr val="506E94"/>
    </a:accent6>
    <a:hlink>
      <a:srgbClr val="5F5F5F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10218</TotalTime>
  <Words>3749</Words>
  <Application>Microsoft Macintosh PowerPoint</Application>
  <PresentationFormat>On-screen Show (4:3)</PresentationFormat>
  <Paragraphs>864</Paragraphs>
  <Slides>76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7" baseType="lpstr">
      <vt:lpstr>Times</vt:lpstr>
      <vt:lpstr>MS PGothic</vt:lpstr>
      <vt:lpstr>Arial</vt:lpstr>
      <vt:lpstr>ＭＳ Ｐゴシック</vt:lpstr>
      <vt:lpstr>Calibri</vt:lpstr>
      <vt:lpstr>Segoe UI</vt:lpstr>
      <vt:lpstr>Wingdings</vt:lpstr>
      <vt:lpstr>Tw Cen MT</vt:lpstr>
      <vt:lpstr>Times New Roman</vt:lpstr>
      <vt:lpstr>Arial Narrow</vt:lpstr>
      <vt:lpstr>Tahoma</vt:lpstr>
      <vt:lpstr>Arial Unicode MS</vt:lpstr>
      <vt:lpstr>Trebuchet MS</vt:lpstr>
      <vt:lpstr>HGPｺﾞｼｯｸE</vt:lpstr>
      <vt:lpstr>Source Sans Pro</vt:lpstr>
      <vt:lpstr>Osaka</vt:lpstr>
      <vt:lpstr>Lucida Grande CY</vt:lpstr>
      <vt:lpstr>Blank Presentation</vt:lpstr>
      <vt:lpstr>Clarity</vt:lpstr>
      <vt:lpstr>msande273_ppt_theme</vt:lpstr>
      <vt:lpstr>Microsoft Photo Editor 3.0 Photo</vt:lpstr>
      <vt:lpstr>Creating Markets While Creating Products Donna Novitsky CEO, Yiftee, Local gifts, on-the-go SCPD Entrepreneurship Educator, STVP Advisor  October 2014</vt:lpstr>
      <vt:lpstr>PowerPoint Presentation</vt:lpstr>
      <vt:lpstr>But Building a Market Is Hard!</vt:lpstr>
      <vt:lpstr>What You Do Have</vt:lpstr>
      <vt:lpstr>Customers Care About Themselves!</vt:lpstr>
      <vt:lpstr>Leveraging What You Have (To Get What You Need: Customers)</vt:lpstr>
      <vt:lpstr>The Tango</vt:lpstr>
      <vt:lpstr>Common Mistakes</vt:lpstr>
      <vt:lpstr>Mistake 1. Starting to Sell Too Late</vt:lpstr>
      <vt:lpstr>The Tango</vt:lpstr>
      <vt:lpstr>The Tango</vt:lpstr>
      <vt:lpstr>Pinpoint Market Entry Point with Customers</vt:lpstr>
      <vt:lpstr>Mistake 2. Over-Emphasizing the Product</vt:lpstr>
      <vt:lpstr>Selling Your Assets: “The Player”</vt:lpstr>
      <vt:lpstr>Mistake 3. Big Company Customer Testing Process</vt:lpstr>
      <vt:lpstr>What Is the Early Product Testing Process?</vt:lpstr>
      <vt:lpstr>Why Is Early Product Testing Strategic?</vt:lpstr>
      <vt:lpstr>The Tango</vt:lpstr>
      <vt:lpstr>Being Strategic Means  Choosing the Right Customer Partners and         Making them Referenceable</vt:lpstr>
      <vt:lpstr>Three Equally Important Goals of  Early Product Testing in a Startup</vt:lpstr>
      <vt:lpstr>Key Takeaways Develop the Market as You Develop the Product</vt:lpstr>
      <vt:lpstr>One Final Comment</vt:lpstr>
      <vt:lpstr>b2C – GO TO MARKET</vt:lpstr>
      <vt:lpstr>Hi, I’m Jon </vt:lpstr>
      <vt:lpstr>The Cold Start Problem</vt:lpstr>
      <vt:lpstr>Optimize conversion funnel</vt:lpstr>
      <vt:lpstr>Optimizely</vt:lpstr>
      <vt:lpstr>Measure, measure, measure</vt:lpstr>
      <vt:lpstr>Now you’re setup to measure</vt:lpstr>
      <vt:lpstr>PowerPoint Presentation</vt:lpstr>
      <vt:lpstr>Paid Acquisition</vt:lpstr>
      <vt:lpstr>Paid Acquisition: Search</vt:lpstr>
      <vt:lpstr>Paid Acquisition: Display</vt:lpstr>
      <vt:lpstr>Organic: SEO</vt:lpstr>
      <vt:lpstr>Organic: ASO (App Store Optimization)</vt:lpstr>
      <vt:lpstr>Organic: Virality </vt:lpstr>
      <vt:lpstr>Retention</vt:lpstr>
      <vt:lpstr>Press</vt:lpstr>
      <vt:lpstr>Move faster</vt:lpstr>
      <vt:lpstr>B2B – GO TO MARKET</vt:lpstr>
      <vt:lpstr>Inbound Marketing</vt:lpstr>
      <vt:lpstr>Digital Marketing</vt:lpstr>
      <vt:lpstr>Remarketing</vt:lpstr>
      <vt:lpstr>Thanks! </vt:lpstr>
      <vt:lpstr>Resources</vt:lpstr>
      <vt:lpstr>B2B Go-to-market considerations</vt:lpstr>
      <vt:lpstr>Partners</vt:lpstr>
      <vt:lpstr>Partner Synergy</vt:lpstr>
      <vt:lpstr>Core Partner Types</vt:lpstr>
      <vt:lpstr>Technology Adoption Life Cycle</vt:lpstr>
      <vt:lpstr>What is Sales? </vt:lpstr>
      <vt:lpstr>Business Customers – Actors and Their Roles</vt:lpstr>
      <vt:lpstr>Difference - Sales &amp; Marketing? </vt:lpstr>
      <vt:lpstr>Building Sales Organization</vt:lpstr>
      <vt:lpstr>Types of Sales People</vt:lpstr>
      <vt:lpstr>“Gladiators”</vt:lpstr>
      <vt:lpstr>“Professional Salesperson”</vt:lpstr>
      <vt:lpstr>Timing</vt:lpstr>
      <vt:lpstr>Sales Process</vt:lpstr>
      <vt:lpstr>Takeaways</vt:lpstr>
      <vt:lpstr>Gate I: Questions for CMO</vt:lpstr>
      <vt:lpstr>Market Sizing</vt:lpstr>
      <vt:lpstr>Gate I: Questions for CMO contd.</vt:lpstr>
      <vt:lpstr>Additional Questions for CMO or CTO</vt:lpstr>
      <vt:lpstr>Gate 1 Product Definition</vt:lpstr>
      <vt:lpstr>Gate I: Questions for CTO</vt:lpstr>
      <vt:lpstr>CTO Discussion, cont.</vt:lpstr>
      <vt:lpstr>Product Meets Market – Examples of Product Descriptions</vt:lpstr>
      <vt:lpstr>PowerPoint Presentation</vt:lpstr>
      <vt:lpstr>The MammOptics Technology</vt:lpstr>
      <vt:lpstr>How it Works</vt:lpstr>
      <vt:lpstr>Execution Beats Hypotheses</vt:lpstr>
      <vt:lpstr>TA Announcements</vt:lpstr>
      <vt:lpstr>Gate 1</vt:lpstr>
      <vt:lpstr>Gate 1</vt:lpstr>
      <vt:lpstr>Announcements</vt:lpstr>
    </vt:vector>
  </TitlesOfParts>
  <Company>L&amp;A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Michael Heinrich</cp:lastModifiedBy>
  <cp:revision>137</cp:revision>
  <cp:lastPrinted>2013-06-09T06:10:00Z</cp:lastPrinted>
  <dcterms:created xsi:type="dcterms:W3CDTF">2006-03-21T23:54:08Z</dcterms:created>
  <dcterms:modified xsi:type="dcterms:W3CDTF">2014-10-14T17:42:30Z</dcterms:modified>
</cp:coreProperties>
</file>